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7" r:id="rId2"/>
  </p:sldMasterIdLst>
  <p:notesMasterIdLst>
    <p:notesMasterId r:id="rId14"/>
  </p:notesMasterIdLst>
  <p:sldIdLst>
    <p:sldId id="256" r:id="rId3"/>
    <p:sldId id="257" r:id="rId4"/>
    <p:sldId id="258" r:id="rId5"/>
    <p:sldId id="264" r:id="rId6"/>
    <p:sldId id="265" r:id="rId7"/>
    <p:sldId id="266" r:id="rId8"/>
    <p:sldId id="267" r:id="rId9"/>
    <p:sldId id="268" r:id="rId10"/>
    <p:sldId id="269" r:id="rId11"/>
    <p:sldId id="342" r:id="rId12"/>
    <p:sldId id="34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105" d="100"/>
          <a:sy n="105"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4413F9-B8DF-4D7D-AC16-B6ED8A0BE6A3}"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229FF5-FFDF-4188-96EE-01F628F6F9AE}" type="slidenum">
              <a:rPr lang="en-CA" smtClean="0"/>
              <a:t>‹#›</a:t>
            </a:fld>
            <a:endParaRPr lang="en-CA"/>
          </a:p>
        </p:txBody>
      </p:sp>
    </p:spTree>
    <p:extLst>
      <p:ext uri="{BB962C8B-B14F-4D97-AF65-F5344CB8AC3E}">
        <p14:creationId xmlns:p14="http://schemas.microsoft.com/office/powerpoint/2010/main" val="1707409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Recapping from module 1 – shared experience, practice change – bring it back</a:t>
            </a:r>
          </a:p>
          <a:p>
            <a:r>
              <a:rPr lang="en-CA" dirty="0"/>
              <a:t>Share a story from a pronouncement – when creating this module, used the feedback from a family where they felt the pronouncement was “transactional” and “cold” and it left the family feeling like their loved one did not matter.</a:t>
            </a:r>
          </a:p>
          <a:p>
            <a:endParaRPr lang="en-CA" dirty="0"/>
          </a:p>
        </p:txBody>
      </p:sp>
      <p:sp>
        <p:nvSpPr>
          <p:cNvPr id="4" name="Slide Number Placeholder 3"/>
          <p:cNvSpPr>
            <a:spLocks noGrp="1"/>
          </p:cNvSpPr>
          <p:nvPr>
            <p:ph type="sldNum" sz="quarter" idx="5"/>
          </p:nvPr>
        </p:nvSpPr>
        <p:spPr/>
        <p:txBody>
          <a:bodyPr/>
          <a:lstStyle/>
          <a:p>
            <a:fld id="{1C229FF5-FFDF-4188-96EE-01F628F6F9AE}" type="slidenum">
              <a:rPr lang="en-CA" smtClean="0"/>
              <a:t>1</a:t>
            </a:fld>
            <a:endParaRPr lang="en-CA"/>
          </a:p>
        </p:txBody>
      </p:sp>
    </p:spTree>
    <p:extLst>
      <p:ext uri="{BB962C8B-B14F-4D97-AF65-F5344CB8AC3E}">
        <p14:creationId xmlns:p14="http://schemas.microsoft.com/office/powerpoint/2010/main" val="3747550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Animation - Give preview of the next module: Supporting Bereavement. As we finish, the key takeaway is this: </a:t>
            </a:r>
            <a:r>
              <a:rPr lang="en-CA" b="1" dirty="0"/>
              <a:t>understanding the </a:t>
            </a:r>
            <a:r>
              <a:rPr lang="en-CA" b="1" i="1" dirty="0"/>
              <a:t>what </a:t>
            </a:r>
            <a:r>
              <a:rPr lang="en-CA" b="1" i="0" dirty="0"/>
              <a:t>is important but mastering the </a:t>
            </a:r>
            <a:r>
              <a:rPr lang="en-CA" b="1" i="1" dirty="0"/>
              <a:t>how</a:t>
            </a:r>
            <a:r>
              <a:rPr lang="en-CA" b="1" i="0" dirty="0"/>
              <a:t> is what drives impact. </a:t>
            </a:r>
            <a:endParaRPr lang="en-CA" b="1" dirty="0"/>
          </a:p>
          <a:p>
            <a:r>
              <a:rPr lang="en-CA" dirty="0"/>
              <a:t>Thank everyone and close.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F6FA6F-9305-44E8-97EB-87DD121635F5}"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8835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a:t>
            </a:r>
          </a:p>
          <a:p>
            <a:r>
              <a:rPr lang="en-CA" dirty="0"/>
              <a:t>Discuss with the family ahead of time if possible. Is there extra time desired with their loved one? Make sure that family are aware that time is allowed at home prior to calling the funeral home. Notify the funeral home at time of death if family would like more time with their loved one. </a:t>
            </a:r>
          </a:p>
        </p:txBody>
      </p:sp>
      <p:sp>
        <p:nvSpPr>
          <p:cNvPr id="4" name="Slide Number Placeholder 3"/>
          <p:cNvSpPr>
            <a:spLocks noGrp="1"/>
          </p:cNvSpPr>
          <p:nvPr>
            <p:ph type="sldNum" sz="quarter" idx="5"/>
          </p:nvPr>
        </p:nvSpPr>
        <p:spPr/>
        <p:txBody>
          <a:bodyPr/>
          <a:lstStyle/>
          <a:p>
            <a:fld id="{1C229FF5-FFDF-4188-96EE-01F628F6F9AE}" type="slidenum">
              <a:rPr lang="en-CA" smtClean="0"/>
              <a:t>2</a:t>
            </a:fld>
            <a:endParaRPr lang="en-CA"/>
          </a:p>
        </p:txBody>
      </p:sp>
    </p:spTree>
    <p:extLst>
      <p:ext uri="{BB962C8B-B14F-4D97-AF65-F5344CB8AC3E}">
        <p14:creationId xmlns:p14="http://schemas.microsoft.com/office/powerpoint/2010/main" val="1310630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Some deaths can feel sudden and unexpected even when expected. Some families may not have planned for funeral arrangements prior to death. This time can be overwhelming and can feel traumatic for the family. Sensitivity and compassion is important! </a:t>
            </a:r>
          </a:p>
        </p:txBody>
      </p:sp>
      <p:sp>
        <p:nvSpPr>
          <p:cNvPr id="4" name="Slide Number Placeholder 3"/>
          <p:cNvSpPr>
            <a:spLocks noGrp="1"/>
          </p:cNvSpPr>
          <p:nvPr>
            <p:ph type="sldNum" sz="quarter" idx="5"/>
          </p:nvPr>
        </p:nvSpPr>
        <p:spPr/>
        <p:txBody>
          <a:bodyPr/>
          <a:lstStyle/>
          <a:p>
            <a:fld id="{1C229FF5-FFDF-4188-96EE-01F628F6F9AE}" type="slidenum">
              <a:rPr lang="en-CA" smtClean="0"/>
              <a:t>3</a:t>
            </a:fld>
            <a:endParaRPr lang="en-CA"/>
          </a:p>
        </p:txBody>
      </p:sp>
    </p:spTree>
    <p:extLst>
      <p:ext uri="{BB962C8B-B14F-4D97-AF65-F5344CB8AC3E}">
        <p14:creationId xmlns:p14="http://schemas.microsoft.com/office/powerpoint/2010/main" val="1021546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Facilitator Notes: “Noticing” or “Feeling For” or “Looking 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33F6F-633E-4CEF-AA00-F80F3634E50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9001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4641D-20BF-9EF4-AB01-C099C46A9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0E1BE-9361-D9A4-A88A-A24445625B9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BFC0E10-D530-58FA-6D0F-17459292E992}"/>
              </a:ext>
            </a:extLst>
          </p:cNvPr>
          <p:cNvSpPr>
            <a:spLocks noGrp="1"/>
          </p:cNvSpPr>
          <p:nvPr>
            <p:ph type="body" idx="1"/>
          </p:nvPr>
        </p:nvSpPr>
        <p:spPr/>
        <p:txBody>
          <a:bodyPr/>
          <a:lstStyle/>
          <a:p>
            <a:r>
              <a:rPr lang="en-CA" dirty="0"/>
              <a:t>Facilitator Notes: “Understanding” or “Feeling With”. “Sharing” – feeling something of that yourself – identifying in yourself that emotion or feeling. </a:t>
            </a:r>
          </a:p>
        </p:txBody>
      </p:sp>
      <p:sp>
        <p:nvSpPr>
          <p:cNvPr id="4" name="Slide Number Placeholder 3">
            <a:extLst>
              <a:ext uri="{FF2B5EF4-FFF2-40B4-BE49-F238E27FC236}">
                <a16:creationId xmlns:a16="http://schemas.microsoft.com/office/drawing/2014/main" id="{A75B7A90-B605-DE20-4A64-22F6AD03D2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33F6F-633E-4CEF-AA00-F80F3634E50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6856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0B7C2-94AF-636F-C655-470A488E8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86E286-B076-C4A4-BDE3-F6CC6DA1DDF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803A19A-7699-1309-DF88-666CF1E354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“Supporting” or “Feeling With + an action to help”. Actions can be talking/exploring feelings. Connecting with social work and resources. This is where we need to be as providers. Who are you involving in their care? </a:t>
            </a:r>
          </a:p>
          <a:p>
            <a:endParaRPr lang="en-CA" dirty="0"/>
          </a:p>
        </p:txBody>
      </p:sp>
      <p:sp>
        <p:nvSpPr>
          <p:cNvPr id="4" name="Slide Number Placeholder 3">
            <a:extLst>
              <a:ext uri="{FF2B5EF4-FFF2-40B4-BE49-F238E27FC236}">
                <a16:creationId xmlns:a16="http://schemas.microsoft.com/office/drawing/2014/main" id="{E9FF6FDC-E48D-F05C-C9A0-E906B2D2BB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33F6F-633E-4CEF-AA00-F80F3634E50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3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 Check in with yourself/Ground yourself before stepping into the home. Be a “sea of calm” in chaos. Stress importance of explaining each action as you move through – this may be the caregiver’s first experience, they do not know what to expect or what you will be doing during a pronouncement. If possible, explore this earlier with the family – making sure they know what will happen.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at the beginning of the visit – Is there anyone who should be here? Who can support you? Is there anyone you need me to call? *Try not to leave anyone alone*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families are aware they can participate in care if they wish. Then prior to leaving, ask “Is there anything else you need?”</a:t>
            </a:r>
            <a:endParaRPr lang="en-CA" dirty="0"/>
          </a:p>
          <a:p>
            <a:endParaRPr lang="en-CA" dirty="0"/>
          </a:p>
        </p:txBody>
      </p:sp>
      <p:sp>
        <p:nvSpPr>
          <p:cNvPr id="4" name="Slide Number Placeholder 3"/>
          <p:cNvSpPr>
            <a:spLocks noGrp="1"/>
          </p:cNvSpPr>
          <p:nvPr>
            <p:ph type="sldNum" sz="quarter" idx="5"/>
          </p:nvPr>
        </p:nvSpPr>
        <p:spPr/>
        <p:txBody>
          <a:bodyPr/>
          <a:lstStyle/>
          <a:p>
            <a:fld id="{1C229FF5-FFDF-4188-96EE-01F628F6F9AE}" type="slidenum">
              <a:rPr lang="en-CA" smtClean="0"/>
              <a:t>7</a:t>
            </a:fld>
            <a:endParaRPr lang="en-CA"/>
          </a:p>
        </p:txBody>
      </p:sp>
    </p:spTree>
    <p:extLst>
      <p:ext uri="{BB962C8B-B14F-4D97-AF65-F5344CB8AC3E}">
        <p14:creationId xmlns:p14="http://schemas.microsoft.com/office/powerpoint/2010/main" val="2403885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When contacting the Funeral home, try to do so outside of the room/space with family. Funeral home may be asking practical questions – i.e. size of the patient, door to enter etc. </a:t>
            </a:r>
          </a:p>
          <a:p>
            <a:r>
              <a:rPr lang="en-CA" dirty="0"/>
              <a:t>Provide anticipatory guidance - Review what goes to the funeral home with the patient – pronouncement paperwork; review everyone’s role and what they can do. </a:t>
            </a:r>
          </a:p>
          <a:p>
            <a:endParaRPr lang="en-CA" dirty="0"/>
          </a:p>
          <a:p>
            <a:r>
              <a:rPr lang="en-CA" dirty="0"/>
              <a:t>FYI – if family ask, funeral home can create letters for banking and assist with some further paperwork. </a:t>
            </a:r>
          </a:p>
        </p:txBody>
      </p:sp>
      <p:sp>
        <p:nvSpPr>
          <p:cNvPr id="4" name="Slide Number Placeholder 3"/>
          <p:cNvSpPr>
            <a:spLocks noGrp="1"/>
          </p:cNvSpPr>
          <p:nvPr>
            <p:ph type="sldNum" sz="quarter" idx="5"/>
          </p:nvPr>
        </p:nvSpPr>
        <p:spPr/>
        <p:txBody>
          <a:bodyPr/>
          <a:lstStyle/>
          <a:p>
            <a:fld id="{1C229FF5-FFDF-4188-96EE-01F628F6F9AE}" type="slidenum">
              <a:rPr lang="en-CA" smtClean="0"/>
              <a:t>8</a:t>
            </a:fld>
            <a:endParaRPr lang="en-CA"/>
          </a:p>
        </p:txBody>
      </p:sp>
    </p:spTree>
    <p:extLst>
      <p:ext uri="{BB962C8B-B14F-4D97-AF65-F5344CB8AC3E}">
        <p14:creationId xmlns:p14="http://schemas.microsoft.com/office/powerpoint/2010/main" val="584820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 Allow for open discussion – if there is no discussion – can provide below prompts.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Culture and Ethnicity: </a:t>
            </a:r>
            <a:r>
              <a:rPr lang="en-CA" dirty="0"/>
              <a:t>Never assume that just because a patient identifies with a certain religion means that they believe in the associated beliefs, rituals and practices, there exists considerable variation within religions and individual beliefs of its followers. Knowing the plan is helpful. Some cultural practices can be known prior to the death.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Family dynamics: Share a brief story to draw on audience participation. “Life is messy, death is messy”</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Pronouncements involving children: Emotional weight of a pediatric death, care for family’s potential shock response, support for siblings and extended family</a:t>
            </a:r>
          </a:p>
          <a:p>
            <a:endParaRPr lang="en-CA" dirty="0"/>
          </a:p>
        </p:txBody>
      </p:sp>
      <p:sp>
        <p:nvSpPr>
          <p:cNvPr id="4" name="Slide Number Placeholder 3"/>
          <p:cNvSpPr>
            <a:spLocks noGrp="1"/>
          </p:cNvSpPr>
          <p:nvPr>
            <p:ph type="sldNum" sz="quarter" idx="5"/>
          </p:nvPr>
        </p:nvSpPr>
        <p:spPr/>
        <p:txBody>
          <a:bodyPr/>
          <a:lstStyle/>
          <a:p>
            <a:fld id="{1C229FF5-FFDF-4188-96EE-01F628F6F9AE}" type="slidenum">
              <a:rPr lang="en-CA" smtClean="0"/>
              <a:t>9</a:t>
            </a:fld>
            <a:endParaRPr lang="en-CA"/>
          </a:p>
        </p:txBody>
      </p:sp>
    </p:spTree>
    <p:extLst>
      <p:ext uri="{BB962C8B-B14F-4D97-AF65-F5344CB8AC3E}">
        <p14:creationId xmlns:p14="http://schemas.microsoft.com/office/powerpoint/2010/main" val="561939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63E-6972-44AC-A9F5-19119B809703}"/>
              </a:ext>
            </a:extLst>
          </p:cNvPr>
          <p:cNvSpPr>
            <a:spLocks noGrp="1"/>
          </p:cNvSpPr>
          <p:nvPr>
            <p:ph type="ctrTitle"/>
          </p:nvPr>
        </p:nvSpPr>
        <p:spPr>
          <a:xfrm>
            <a:off x="1524000" y="1122363"/>
            <a:ext cx="9144000" cy="1914446"/>
          </a:xfrm>
          <a:prstGeom prst="rect">
            <a:avLst/>
          </a:prstGeom>
        </p:spPr>
        <p:txBody>
          <a:bodyPr anchor="b"/>
          <a:lstStyle>
            <a:lvl1pPr algn="ctr">
              <a:defRPr sz="5400"/>
            </a:lvl1pPr>
          </a:lstStyle>
          <a:p>
            <a:r>
              <a:rPr lang="en-US"/>
              <a:t>Click to edit Master title style</a:t>
            </a:r>
            <a:endParaRPr lang="en-CA" dirty="0"/>
          </a:p>
        </p:txBody>
      </p:sp>
      <p:sp>
        <p:nvSpPr>
          <p:cNvPr id="3" name="Subtitle 2">
            <a:extLst>
              <a:ext uri="{FF2B5EF4-FFF2-40B4-BE49-F238E27FC236}">
                <a16:creationId xmlns:a16="http://schemas.microsoft.com/office/drawing/2014/main" id="{4B109AC4-1997-4DE3-9C33-86A40E931FC6}"/>
              </a:ext>
            </a:extLst>
          </p:cNvPr>
          <p:cNvSpPr>
            <a:spLocks noGrp="1"/>
          </p:cNvSpPr>
          <p:nvPr>
            <p:ph type="subTitle" idx="1"/>
          </p:nvPr>
        </p:nvSpPr>
        <p:spPr>
          <a:xfrm>
            <a:off x="1524000" y="3139282"/>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dirty="0"/>
          </a:p>
        </p:txBody>
      </p:sp>
      <p:sp>
        <p:nvSpPr>
          <p:cNvPr id="4" name="Date Placeholder 3">
            <a:extLst>
              <a:ext uri="{FF2B5EF4-FFF2-40B4-BE49-F238E27FC236}">
                <a16:creationId xmlns:a16="http://schemas.microsoft.com/office/drawing/2014/main" id="{97099991-6100-487E-91C4-EAEFEBEC6F84}"/>
              </a:ext>
            </a:extLst>
          </p:cNvPr>
          <p:cNvSpPr>
            <a:spLocks noGrp="1"/>
          </p:cNvSpPr>
          <p:nvPr>
            <p:ph type="dt" sz="half" idx="10"/>
          </p:nvPr>
        </p:nvSpPr>
        <p:spPr>
          <a:xfrm>
            <a:off x="838200" y="6492875"/>
            <a:ext cx="2743200" cy="365125"/>
          </a:xfrm>
        </p:spPr>
        <p:txBody>
          <a:bodyPr/>
          <a:lstStyle/>
          <a:p>
            <a:fld id="{8A5F833A-ACAF-46AD-85E7-1F8B2F4F20C2}" type="datetime1">
              <a:rPr lang="en-CA" smtClean="0"/>
              <a:t>2026-08-10</a:t>
            </a:fld>
            <a:endParaRPr lang="en-CA"/>
          </a:p>
        </p:txBody>
      </p:sp>
      <p:sp>
        <p:nvSpPr>
          <p:cNvPr id="6" name="Slide Number Placeholder 5">
            <a:extLst>
              <a:ext uri="{FF2B5EF4-FFF2-40B4-BE49-F238E27FC236}">
                <a16:creationId xmlns:a16="http://schemas.microsoft.com/office/drawing/2014/main" id="{FE4E2104-8FB0-4F02-804E-296FB9A27068}"/>
              </a:ext>
            </a:extLst>
          </p:cNvPr>
          <p:cNvSpPr>
            <a:spLocks noGrp="1"/>
          </p:cNvSpPr>
          <p:nvPr>
            <p:ph type="sldNum" sz="quarter" idx="12"/>
          </p:nvPr>
        </p:nvSpPr>
        <p:spPr>
          <a:xfrm>
            <a:off x="8610600" y="6492875"/>
            <a:ext cx="2743200" cy="365125"/>
          </a:xfrm>
        </p:spPr>
        <p:txBody>
          <a:bodyPr/>
          <a:lstStyle/>
          <a:p>
            <a:fld id="{9954D2DF-1BF5-4F9E-81F2-6F4B039BE703}" type="slidenum">
              <a:rPr lang="en-CA" smtClean="0"/>
              <a:t>‹#›</a:t>
            </a:fld>
            <a:endParaRPr lang="en-CA"/>
          </a:p>
        </p:txBody>
      </p:sp>
      <p:cxnSp>
        <p:nvCxnSpPr>
          <p:cNvPr id="7" name="Straight Connector 6">
            <a:extLst>
              <a:ext uri="{FF2B5EF4-FFF2-40B4-BE49-F238E27FC236}">
                <a16:creationId xmlns:a16="http://schemas.microsoft.com/office/drawing/2014/main" id="{57DB9658-B3E8-49F3-ABFB-37754ECE198B}"/>
              </a:ext>
            </a:extLst>
          </p:cNvPr>
          <p:cNvCxnSpPr/>
          <p:nvPr/>
        </p:nvCxnSpPr>
        <p:spPr>
          <a:xfrm>
            <a:off x="1230384" y="3036815"/>
            <a:ext cx="97312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297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838C4AD-942C-4F05-AC93-28394F3A376E}"/>
              </a:ext>
            </a:extLst>
          </p:cNvPr>
          <p:cNvSpPr>
            <a:spLocks noGrp="1"/>
          </p:cNvSpPr>
          <p:nvPr>
            <p:ph type="pic" sz="quarter" idx="13"/>
          </p:nvPr>
        </p:nvSpPr>
        <p:spPr>
          <a:xfrm>
            <a:off x="703263" y="1131888"/>
            <a:ext cx="6172200" cy="4132262"/>
          </a:xfrm>
          <a:prstGeom prst="rect">
            <a:avLst/>
          </a:prstGeom>
        </p:spPr>
        <p:txBody>
          <a:bodyPr/>
          <a:lstStyle/>
          <a:p>
            <a:r>
              <a:rPr lang="en-US"/>
              <a:t>Click icon to add picture</a:t>
            </a:r>
            <a:endParaRPr lang="en-CA"/>
          </a:p>
        </p:txBody>
      </p:sp>
      <p:sp>
        <p:nvSpPr>
          <p:cNvPr id="5" name="Date Placeholder 4">
            <a:extLst>
              <a:ext uri="{FF2B5EF4-FFF2-40B4-BE49-F238E27FC236}">
                <a16:creationId xmlns:a16="http://schemas.microsoft.com/office/drawing/2014/main" id="{39070477-B807-4634-9FFB-FEA16AD84A89}"/>
              </a:ext>
            </a:extLst>
          </p:cNvPr>
          <p:cNvSpPr>
            <a:spLocks noGrp="1"/>
          </p:cNvSpPr>
          <p:nvPr>
            <p:ph type="dt" sz="half" idx="10"/>
          </p:nvPr>
        </p:nvSpPr>
        <p:spPr/>
        <p:txBody>
          <a:bodyPr/>
          <a:lstStyle/>
          <a:p>
            <a:fld id="{2ABBF736-E914-4D19-9D14-35B375611E70}" type="datetime1">
              <a:rPr lang="en-CA" smtClean="0"/>
              <a:t>2026-08-10</a:t>
            </a:fld>
            <a:endParaRPr lang="en-CA"/>
          </a:p>
        </p:txBody>
      </p:sp>
      <p:sp>
        <p:nvSpPr>
          <p:cNvPr id="7" name="Slide Number Placeholder 6">
            <a:extLst>
              <a:ext uri="{FF2B5EF4-FFF2-40B4-BE49-F238E27FC236}">
                <a16:creationId xmlns:a16="http://schemas.microsoft.com/office/drawing/2014/main" id="{934682E9-94D5-44B0-8102-50FDA0F91890}"/>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A0211F61-5464-4972-B22C-942142B6FC23}"/>
              </a:ext>
            </a:extLst>
          </p:cNvPr>
          <p:cNvSpPr>
            <a:spLocks noGrp="1"/>
          </p:cNvSpPr>
          <p:nvPr>
            <p:ph type="title"/>
          </p:nvPr>
        </p:nvSpPr>
        <p:spPr>
          <a:xfrm>
            <a:off x="7421563" y="457199"/>
            <a:ext cx="3932237" cy="530226"/>
          </a:xfrm>
          <a:prstGeom prst="rect">
            <a:avLst/>
          </a:prstGeom>
        </p:spPr>
        <p:txBody>
          <a:bodyPr/>
          <a:lstStyle>
            <a:lvl1pPr>
              <a:defRPr/>
            </a:lvl1pPr>
          </a:lstStyle>
          <a:p>
            <a:r>
              <a:rPr lang="en-US"/>
              <a:t>Click to edit Master title style</a:t>
            </a:r>
            <a:endParaRPr lang="en-CA" dirty="0"/>
          </a:p>
        </p:txBody>
      </p:sp>
      <p:sp>
        <p:nvSpPr>
          <p:cNvPr id="10" name="Text Placeholder 3">
            <a:extLst>
              <a:ext uri="{FF2B5EF4-FFF2-40B4-BE49-F238E27FC236}">
                <a16:creationId xmlns:a16="http://schemas.microsoft.com/office/drawing/2014/main" id="{6D0E2A60-7504-4A1A-9F4C-9CACF8097BA6}"/>
              </a:ext>
            </a:extLst>
          </p:cNvPr>
          <p:cNvSpPr>
            <a:spLocks noGrp="1"/>
          </p:cNvSpPr>
          <p:nvPr>
            <p:ph type="body" sz="half" idx="2"/>
          </p:nvPr>
        </p:nvSpPr>
        <p:spPr>
          <a:xfrm>
            <a:off x="7269162" y="1434520"/>
            <a:ext cx="4237037" cy="3829398"/>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cxnSp>
        <p:nvCxnSpPr>
          <p:cNvPr id="11" name="Straight Connector 10">
            <a:extLst>
              <a:ext uri="{FF2B5EF4-FFF2-40B4-BE49-F238E27FC236}">
                <a16:creationId xmlns:a16="http://schemas.microsoft.com/office/drawing/2014/main" id="{10C90ED2-0674-400C-8B56-CF8727E0D852}"/>
              </a:ext>
            </a:extLst>
          </p:cNvPr>
          <p:cNvCxnSpPr>
            <a:cxnSpLocks/>
          </p:cNvCxnSpPr>
          <p:nvPr/>
        </p:nvCxnSpPr>
        <p:spPr>
          <a:xfrm>
            <a:off x="7421563"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604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89D96710-F8AC-4881-935F-0AB1E417FCDD}" type="datetime1">
              <a:rPr lang="en-CA" smtClean="0"/>
              <a:t>2026-08-10</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683520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2C107-426E-1FEF-9DEE-F2673E32D4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9B55073-E1E6-0ADD-AEF9-4AEA0ED96C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F79A8D4-29B0-6249-6B37-FB6A0719C53B}"/>
              </a:ext>
            </a:extLst>
          </p:cNvPr>
          <p:cNvSpPr>
            <a:spLocks noGrp="1"/>
          </p:cNvSpPr>
          <p:nvPr>
            <p:ph type="dt" sz="half" idx="10"/>
          </p:nvPr>
        </p:nvSpPr>
        <p:spPr/>
        <p:txBody>
          <a:bodyPr/>
          <a:lstStyle/>
          <a:p>
            <a:fld id="{6FDE7CD0-D120-4B9C-ABF4-DC75FAE024A7}" type="datetime1">
              <a:rPr lang="en-CA" smtClean="0"/>
              <a:t>2026-08-10</a:t>
            </a:fld>
            <a:endParaRPr lang="en-CA"/>
          </a:p>
        </p:txBody>
      </p:sp>
      <p:sp>
        <p:nvSpPr>
          <p:cNvPr id="5" name="Footer Placeholder 4">
            <a:extLst>
              <a:ext uri="{FF2B5EF4-FFF2-40B4-BE49-F238E27FC236}">
                <a16:creationId xmlns:a16="http://schemas.microsoft.com/office/drawing/2014/main" id="{ABD2705F-6107-EC2D-31F2-D4C700B22FA0}"/>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5E798B5-7999-AAF6-62FC-B8C055491A3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882160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530277A4-672E-4E35-A938-D3C82B8CF2D1}" type="datetime1">
              <a:rPr lang="en-CA" smtClean="0"/>
              <a:t>2026-08-10</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682137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586-0B45-3184-5342-7E0F12D40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E4B254A-D7AD-1551-0E02-610645E18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FBDF4-51E9-EB7B-B37C-A3F819F4FFB6}"/>
              </a:ext>
            </a:extLst>
          </p:cNvPr>
          <p:cNvSpPr>
            <a:spLocks noGrp="1"/>
          </p:cNvSpPr>
          <p:nvPr>
            <p:ph type="dt" sz="half" idx="10"/>
          </p:nvPr>
        </p:nvSpPr>
        <p:spPr/>
        <p:txBody>
          <a:bodyPr/>
          <a:lstStyle/>
          <a:p>
            <a:fld id="{85CFC6D3-C49D-438B-8982-46CB48E0754B}" type="datetime1">
              <a:rPr lang="en-CA" smtClean="0"/>
              <a:t>2026-08-10</a:t>
            </a:fld>
            <a:endParaRPr lang="en-CA"/>
          </a:p>
        </p:txBody>
      </p:sp>
      <p:sp>
        <p:nvSpPr>
          <p:cNvPr id="5" name="Footer Placeholder 4">
            <a:extLst>
              <a:ext uri="{FF2B5EF4-FFF2-40B4-BE49-F238E27FC236}">
                <a16:creationId xmlns:a16="http://schemas.microsoft.com/office/drawing/2014/main" id="{503DFB1A-9B42-8E01-E9C8-770F7E419CB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F0240871-594A-51E9-3DAF-0A4A168F92A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553535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A4C2-64BB-5F36-56B0-7E74ED23784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8A774C9-B4C0-F0DF-CE03-8B7C3E94C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0284476-BEC4-5E37-8540-2499E7CC8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68484B18-DBA3-0F26-E8B2-0F8E42F836C3}"/>
              </a:ext>
            </a:extLst>
          </p:cNvPr>
          <p:cNvSpPr>
            <a:spLocks noGrp="1"/>
          </p:cNvSpPr>
          <p:nvPr>
            <p:ph type="dt" sz="half" idx="10"/>
          </p:nvPr>
        </p:nvSpPr>
        <p:spPr/>
        <p:txBody>
          <a:bodyPr/>
          <a:lstStyle/>
          <a:p>
            <a:fld id="{81411233-0E87-4428-9D26-1DB95A7DFD65}" type="datetime1">
              <a:rPr lang="en-CA" smtClean="0"/>
              <a:t>2026-08-10</a:t>
            </a:fld>
            <a:endParaRPr lang="en-CA"/>
          </a:p>
        </p:txBody>
      </p:sp>
      <p:sp>
        <p:nvSpPr>
          <p:cNvPr id="6" name="Footer Placeholder 5">
            <a:extLst>
              <a:ext uri="{FF2B5EF4-FFF2-40B4-BE49-F238E27FC236}">
                <a16:creationId xmlns:a16="http://schemas.microsoft.com/office/drawing/2014/main" id="{3CD456DE-496A-8B69-A0AC-7C61EB9A3483}"/>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8F85434F-4AD7-C394-488D-0DCAD731287B}"/>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18386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8C2F-E109-45CE-D506-5B051FF169DF}"/>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5871B4D-B006-BB19-9527-F4DD8B743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84FDCA-19AD-9843-0740-A31551B18D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127DC4B-8F33-FC51-CB24-6513105A3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274F57-55D4-11D3-DD87-685035FB1B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9DEDCA7-C734-2301-0241-FEE8775C0A4C}"/>
              </a:ext>
            </a:extLst>
          </p:cNvPr>
          <p:cNvSpPr>
            <a:spLocks noGrp="1"/>
          </p:cNvSpPr>
          <p:nvPr>
            <p:ph type="dt" sz="half" idx="10"/>
          </p:nvPr>
        </p:nvSpPr>
        <p:spPr/>
        <p:txBody>
          <a:bodyPr/>
          <a:lstStyle/>
          <a:p>
            <a:fld id="{4DC511CE-08FB-436E-AF6D-D1FCD8921144}" type="datetime1">
              <a:rPr lang="en-CA" smtClean="0"/>
              <a:t>2026-08-10</a:t>
            </a:fld>
            <a:endParaRPr lang="en-CA"/>
          </a:p>
        </p:txBody>
      </p:sp>
      <p:sp>
        <p:nvSpPr>
          <p:cNvPr id="8" name="Footer Placeholder 7">
            <a:extLst>
              <a:ext uri="{FF2B5EF4-FFF2-40B4-BE49-F238E27FC236}">
                <a16:creationId xmlns:a16="http://schemas.microsoft.com/office/drawing/2014/main" id="{833EB5DF-E918-5226-B037-BA2CD8AE7136}"/>
              </a:ext>
            </a:extLst>
          </p:cNvPr>
          <p:cNvSpPr>
            <a:spLocks noGrp="1"/>
          </p:cNvSpPr>
          <p:nvPr>
            <p:ph type="ftr" sz="quarter" idx="11"/>
          </p:nvPr>
        </p:nvSpPr>
        <p:spPr/>
        <p:txBody>
          <a:bodyPr/>
          <a:lstStyle/>
          <a:p>
            <a:r>
              <a:rPr lang="en-CA"/>
              <a:t>Organization Logo</a:t>
            </a:r>
          </a:p>
        </p:txBody>
      </p:sp>
      <p:sp>
        <p:nvSpPr>
          <p:cNvPr id="9" name="Slide Number Placeholder 8">
            <a:extLst>
              <a:ext uri="{FF2B5EF4-FFF2-40B4-BE49-F238E27FC236}">
                <a16:creationId xmlns:a16="http://schemas.microsoft.com/office/drawing/2014/main" id="{841B7D4D-D0BA-0D3A-93CA-C59EBF08AC6E}"/>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390731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B6A3-A5A1-0F7E-D68C-0AB6EA9B10A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97F2FAD-8146-5D75-352A-3B1CCBF67F13}"/>
              </a:ext>
            </a:extLst>
          </p:cNvPr>
          <p:cNvSpPr>
            <a:spLocks noGrp="1"/>
          </p:cNvSpPr>
          <p:nvPr>
            <p:ph type="dt" sz="half" idx="10"/>
          </p:nvPr>
        </p:nvSpPr>
        <p:spPr/>
        <p:txBody>
          <a:bodyPr/>
          <a:lstStyle/>
          <a:p>
            <a:fld id="{222E63B3-2243-4F05-B8B2-CBB30C450D44}" type="datetime1">
              <a:rPr lang="en-CA" smtClean="0"/>
              <a:t>2026-08-10</a:t>
            </a:fld>
            <a:endParaRPr lang="en-CA"/>
          </a:p>
        </p:txBody>
      </p:sp>
      <p:sp>
        <p:nvSpPr>
          <p:cNvPr id="4" name="Footer Placeholder 3">
            <a:extLst>
              <a:ext uri="{FF2B5EF4-FFF2-40B4-BE49-F238E27FC236}">
                <a16:creationId xmlns:a16="http://schemas.microsoft.com/office/drawing/2014/main" id="{FA789D77-E2D7-A658-78D4-A25956DEBC6B}"/>
              </a:ext>
            </a:extLst>
          </p:cNvPr>
          <p:cNvSpPr>
            <a:spLocks noGrp="1"/>
          </p:cNvSpPr>
          <p:nvPr>
            <p:ph type="ftr" sz="quarter" idx="11"/>
          </p:nvPr>
        </p:nvSpPr>
        <p:spPr/>
        <p:txBody>
          <a:bodyPr/>
          <a:lstStyle/>
          <a:p>
            <a:r>
              <a:rPr lang="en-CA"/>
              <a:t>Organization Logo</a:t>
            </a:r>
          </a:p>
        </p:txBody>
      </p:sp>
      <p:sp>
        <p:nvSpPr>
          <p:cNvPr id="5" name="Slide Number Placeholder 4">
            <a:extLst>
              <a:ext uri="{FF2B5EF4-FFF2-40B4-BE49-F238E27FC236}">
                <a16:creationId xmlns:a16="http://schemas.microsoft.com/office/drawing/2014/main" id="{A763E268-8AD9-CB13-7137-C37A96C4845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887676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D81CA13B-B7F6-499F-AE1D-00D21B92D256}" type="datetime1">
              <a:rPr lang="en-CA" smtClean="0"/>
              <a:t>2026-08-10</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r>
              <a:rPr lang="en-CA"/>
              <a:t>Organization Logo</a:t>
            </a:r>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737565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8043B-1505-1513-3376-34D5997CC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5B12A6B-2B96-D623-B4DB-39B08789C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626BB38-24D0-9DB6-6B8B-23E8839F8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262-8228-8653-5C29-C760E61B85CF}"/>
              </a:ext>
            </a:extLst>
          </p:cNvPr>
          <p:cNvSpPr>
            <a:spLocks noGrp="1"/>
          </p:cNvSpPr>
          <p:nvPr>
            <p:ph type="dt" sz="half" idx="10"/>
          </p:nvPr>
        </p:nvSpPr>
        <p:spPr/>
        <p:txBody>
          <a:bodyPr/>
          <a:lstStyle/>
          <a:p>
            <a:fld id="{FE64C21D-BD59-4FF7-98AF-BF9154177F40}" type="datetime1">
              <a:rPr lang="en-CA" smtClean="0"/>
              <a:t>2026-08-10</a:t>
            </a:fld>
            <a:endParaRPr lang="en-CA"/>
          </a:p>
        </p:txBody>
      </p:sp>
      <p:sp>
        <p:nvSpPr>
          <p:cNvPr id="6" name="Footer Placeholder 5">
            <a:extLst>
              <a:ext uri="{FF2B5EF4-FFF2-40B4-BE49-F238E27FC236}">
                <a16:creationId xmlns:a16="http://schemas.microsoft.com/office/drawing/2014/main" id="{831E05BD-B072-F550-2742-0CFEBB1CDEAC}"/>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BACB0F4C-D937-3333-38F6-5A8B95A67E2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504463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F0F08E-415F-46B0-B3F4-EC68567EFA08}"/>
              </a:ext>
            </a:extLst>
          </p:cNvPr>
          <p:cNvSpPr>
            <a:spLocks noGrp="1"/>
          </p:cNvSpPr>
          <p:nvPr>
            <p:ph type="body" sz="quarter" idx="13" hasCustomPrompt="1"/>
          </p:nvPr>
        </p:nvSpPr>
        <p:spPr>
          <a:xfrm>
            <a:off x="838200" y="357188"/>
            <a:ext cx="10515600" cy="714375"/>
          </a:xfrm>
          <a:prstGeom prst="rect">
            <a:avLst/>
          </a:prstGeom>
        </p:spPr>
        <p:txBody>
          <a:bodyPr/>
          <a:lstStyle>
            <a:lvl1pPr marL="0" indent="0">
              <a:buNone/>
              <a:defRPr sz="4400">
                <a:latin typeface="+mj-lt"/>
              </a:defRPr>
            </a:lvl1pPr>
          </a:lstStyle>
          <a:p>
            <a:pPr lvl="0"/>
            <a:r>
              <a:rPr lang="en-US" dirty="0"/>
              <a:t>Click to edit Master Title Style</a:t>
            </a:r>
            <a:endParaRPr lang="en-CA" dirty="0"/>
          </a:p>
        </p:txBody>
      </p:sp>
      <p:sp>
        <p:nvSpPr>
          <p:cNvPr id="3" name="Content Placeholder 2">
            <a:extLst>
              <a:ext uri="{FF2B5EF4-FFF2-40B4-BE49-F238E27FC236}">
                <a16:creationId xmlns:a16="http://schemas.microsoft.com/office/drawing/2014/main" id="{4E2CDDA6-4207-4F03-BA8A-BD4228B36B47}"/>
              </a:ext>
            </a:extLst>
          </p:cNvPr>
          <p:cNvSpPr>
            <a:spLocks noGrp="1"/>
          </p:cNvSpPr>
          <p:nvPr>
            <p:ph idx="1"/>
          </p:nvPr>
        </p:nvSpPr>
        <p:spPr>
          <a:xfrm>
            <a:off x="838200" y="1438109"/>
            <a:ext cx="10515600" cy="37573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47789A-CAFA-4E5F-82C6-B687E02AD15A}"/>
              </a:ext>
            </a:extLst>
          </p:cNvPr>
          <p:cNvSpPr>
            <a:spLocks noGrp="1"/>
          </p:cNvSpPr>
          <p:nvPr>
            <p:ph type="dt" sz="half" idx="10"/>
          </p:nvPr>
        </p:nvSpPr>
        <p:spPr/>
        <p:txBody>
          <a:bodyPr/>
          <a:lstStyle/>
          <a:p>
            <a:fld id="{4CC3BD6A-2009-4760-9E01-699BA08436D9}" type="datetime1">
              <a:rPr lang="en-CA" smtClean="0"/>
              <a:t>2026-08-10</a:t>
            </a:fld>
            <a:endParaRPr lang="en-CA"/>
          </a:p>
        </p:txBody>
      </p:sp>
      <p:sp>
        <p:nvSpPr>
          <p:cNvPr id="6" name="Slide Number Placeholder 5">
            <a:extLst>
              <a:ext uri="{FF2B5EF4-FFF2-40B4-BE49-F238E27FC236}">
                <a16:creationId xmlns:a16="http://schemas.microsoft.com/office/drawing/2014/main" id="{6D08E401-DC93-4B89-8920-9D27A56E5831}"/>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8" name="Straight Connector 7">
            <a:extLst>
              <a:ext uri="{FF2B5EF4-FFF2-40B4-BE49-F238E27FC236}">
                <a16:creationId xmlns:a16="http://schemas.microsoft.com/office/drawing/2014/main" id="{C1A19F66-B809-4709-976A-E1BAD975D8BB}"/>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127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258A0-2709-BA05-541E-E99CCB65F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E890AC9-CE19-796F-5D2F-4EF98D4EAB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B98424F-262F-1CDB-2D7D-267ACEBCD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798C34-89FC-E4AC-F449-2D756F9F6C7E}"/>
              </a:ext>
            </a:extLst>
          </p:cNvPr>
          <p:cNvSpPr>
            <a:spLocks noGrp="1"/>
          </p:cNvSpPr>
          <p:nvPr>
            <p:ph type="dt" sz="half" idx="10"/>
          </p:nvPr>
        </p:nvSpPr>
        <p:spPr/>
        <p:txBody>
          <a:bodyPr/>
          <a:lstStyle/>
          <a:p>
            <a:fld id="{9DC4AFBD-D1E3-4832-A97A-540B2F191ABA}" type="datetime1">
              <a:rPr lang="en-CA" smtClean="0"/>
              <a:t>2026-08-10</a:t>
            </a:fld>
            <a:endParaRPr lang="en-CA"/>
          </a:p>
        </p:txBody>
      </p:sp>
      <p:sp>
        <p:nvSpPr>
          <p:cNvPr id="6" name="Footer Placeholder 5">
            <a:extLst>
              <a:ext uri="{FF2B5EF4-FFF2-40B4-BE49-F238E27FC236}">
                <a16:creationId xmlns:a16="http://schemas.microsoft.com/office/drawing/2014/main" id="{A0C76A8C-8A5D-04E1-312E-3D4000EB74EA}"/>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D90DF9E7-59D6-5CE4-DEC4-B4F37B9AAAFF}"/>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350175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17F4-2772-A32F-9F86-798F0A982EF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5F1567-A256-53A8-6F73-EB4A91D0AE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1E4F80D-BC09-02C6-6311-A0ADDCAA1A77}"/>
              </a:ext>
            </a:extLst>
          </p:cNvPr>
          <p:cNvSpPr>
            <a:spLocks noGrp="1"/>
          </p:cNvSpPr>
          <p:nvPr>
            <p:ph type="dt" sz="half" idx="10"/>
          </p:nvPr>
        </p:nvSpPr>
        <p:spPr/>
        <p:txBody>
          <a:bodyPr/>
          <a:lstStyle/>
          <a:p>
            <a:fld id="{D6C8A4D6-C455-4F4C-BEA6-0347626C53C4}" type="datetime1">
              <a:rPr lang="en-CA" smtClean="0"/>
              <a:t>2026-08-10</a:t>
            </a:fld>
            <a:endParaRPr lang="en-CA"/>
          </a:p>
        </p:txBody>
      </p:sp>
      <p:sp>
        <p:nvSpPr>
          <p:cNvPr id="5" name="Footer Placeholder 4">
            <a:extLst>
              <a:ext uri="{FF2B5EF4-FFF2-40B4-BE49-F238E27FC236}">
                <a16:creationId xmlns:a16="http://schemas.microsoft.com/office/drawing/2014/main" id="{35B48DBD-510F-56C4-22C8-872D30E45946}"/>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2B656A07-EE12-6720-11B8-2A59DE5AF5B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55547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43AA0C-02BC-4717-A3CE-0E251FB7DE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ABEC9A9-8E88-B332-78FA-52FA7A2FC0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8376110-A8DD-B967-A2EB-2D859EF354A9}"/>
              </a:ext>
            </a:extLst>
          </p:cNvPr>
          <p:cNvSpPr>
            <a:spLocks noGrp="1"/>
          </p:cNvSpPr>
          <p:nvPr>
            <p:ph type="dt" sz="half" idx="10"/>
          </p:nvPr>
        </p:nvSpPr>
        <p:spPr/>
        <p:txBody>
          <a:bodyPr/>
          <a:lstStyle/>
          <a:p>
            <a:fld id="{5EE8A6B3-7B3E-4EAC-AC07-2810BBEED35D}" type="datetime1">
              <a:rPr lang="en-CA" smtClean="0"/>
              <a:t>2026-08-10</a:t>
            </a:fld>
            <a:endParaRPr lang="en-CA"/>
          </a:p>
        </p:txBody>
      </p:sp>
      <p:sp>
        <p:nvSpPr>
          <p:cNvPr id="5" name="Footer Placeholder 4">
            <a:extLst>
              <a:ext uri="{FF2B5EF4-FFF2-40B4-BE49-F238E27FC236}">
                <a16:creationId xmlns:a16="http://schemas.microsoft.com/office/drawing/2014/main" id="{8A8C9A10-ED63-A9B0-ADED-028E720FE19F}"/>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E090BD0A-DE18-0F18-E3F1-6CF822F5112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833796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6715F811-EE19-480A-AC14-8906C82AC404}" type="datetime1">
              <a:rPr lang="en-CA" smtClean="0"/>
              <a:t>2026-08-10</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1A626E1E-AAAE-4777-B226-2683B7C651BB}"/>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9" name="Content Placeholder 2">
            <a:extLst>
              <a:ext uri="{FF2B5EF4-FFF2-40B4-BE49-F238E27FC236}">
                <a16:creationId xmlns:a16="http://schemas.microsoft.com/office/drawing/2014/main" id="{E8DC8715-641D-4F91-8C15-C157E42BC232}"/>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Content Placeholder 3">
            <a:extLst>
              <a:ext uri="{FF2B5EF4-FFF2-40B4-BE49-F238E27FC236}">
                <a16:creationId xmlns:a16="http://schemas.microsoft.com/office/drawing/2014/main" id="{C5702754-6277-4B68-9C7E-06D6E1A9C5E2}"/>
              </a:ext>
            </a:extLst>
          </p:cNvPr>
          <p:cNvSpPr>
            <a:spLocks noGrp="1"/>
          </p:cNvSpPr>
          <p:nvPr>
            <p:ph sz="half" idx="2"/>
          </p:nvPr>
        </p:nvSpPr>
        <p:spPr>
          <a:xfrm>
            <a:off x="6172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1" name="Straight Connector 10">
            <a:extLst>
              <a:ext uri="{FF2B5EF4-FFF2-40B4-BE49-F238E27FC236}">
                <a16:creationId xmlns:a16="http://schemas.microsoft.com/office/drawing/2014/main" id="{76B6F353-13C1-4C01-944E-84C1602CEE20}"/>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465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54AAB657-99D7-403C-B406-FF341F39D8EF}" type="datetime1">
              <a:rPr lang="en-CA" smtClean="0"/>
              <a:t>2026-08-10</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6172200" y="1396538"/>
            <a:ext cx="5181600" cy="3899362"/>
          </a:xfrm>
          <a:prstGeom prst="rect">
            <a:avLst/>
          </a:prstGeom>
        </p:spPr>
        <p:txBody>
          <a:bodyPr/>
          <a:lstStyle/>
          <a:p>
            <a:r>
              <a:rPr lang="en-US"/>
              <a:t>Click icon to add picture</a:t>
            </a:r>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07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838200" y="1395845"/>
            <a:ext cx="5181600" cy="3899362"/>
          </a:xfrm>
          <a:prstGeom prst="rect">
            <a:avLst/>
          </a:prstGeom>
        </p:spPr>
        <p:txBody>
          <a:bodyPr/>
          <a:lstStyle/>
          <a:p>
            <a:r>
              <a:rPr lang="en-US"/>
              <a:t>Click icon to add picture</a:t>
            </a:r>
            <a:endParaRPr lang="en-CA" dirty="0"/>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6172202" y="1395151"/>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3A1C0AF3-757A-4CF4-949B-18527F8FE1C2}" type="datetime1">
              <a:rPr lang="en-CA" smtClean="0"/>
              <a:t>2026-08-10</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662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B1F4-D027-492D-BC3F-CA9887178259}"/>
              </a:ext>
            </a:extLst>
          </p:cNvPr>
          <p:cNvSpPr>
            <a:spLocks noGrp="1"/>
          </p:cNvSpPr>
          <p:nvPr>
            <p:ph type="title"/>
          </p:nvPr>
        </p:nvSpPr>
        <p:spPr>
          <a:xfrm>
            <a:off x="839788" y="365126"/>
            <a:ext cx="10515600" cy="767388"/>
          </a:xfrm>
          <a:prstGeom prst="rect">
            <a:avLst/>
          </a:prstGeo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2F1A6B37-00FB-4A69-9FCD-8BBE3EE29A8A}"/>
              </a:ext>
            </a:extLst>
          </p:cNvPr>
          <p:cNvSpPr>
            <a:spLocks noGrp="1"/>
          </p:cNvSpPr>
          <p:nvPr>
            <p:ph type="body" idx="1"/>
          </p:nvPr>
        </p:nvSpPr>
        <p:spPr>
          <a:xfrm>
            <a:off x="839788" y="112421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19BF2E-9A47-40B8-ADBC-FC734E634BED}"/>
              </a:ext>
            </a:extLst>
          </p:cNvPr>
          <p:cNvSpPr>
            <a:spLocks noGrp="1"/>
          </p:cNvSpPr>
          <p:nvPr>
            <p:ph sz="half" idx="2"/>
          </p:nvPr>
        </p:nvSpPr>
        <p:spPr>
          <a:xfrm>
            <a:off x="839788" y="2078182"/>
            <a:ext cx="5157787"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Text Placeholder 4">
            <a:extLst>
              <a:ext uri="{FF2B5EF4-FFF2-40B4-BE49-F238E27FC236}">
                <a16:creationId xmlns:a16="http://schemas.microsoft.com/office/drawing/2014/main" id="{F92178C6-B39C-4C89-8F3F-D919A7410012}"/>
              </a:ext>
            </a:extLst>
          </p:cNvPr>
          <p:cNvSpPr>
            <a:spLocks noGrp="1"/>
          </p:cNvSpPr>
          <p:nvPr>
            <p:ph type="body" sz="quarter" idx="3"/>
          </p:nvPr>
        </p:nvSpPr>
        <p:spPr>
          <a:xfrm>
            <a:off x="6172200" y="112421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090E7C-49A2-4F8F-A7E4-45BB631FC6D3}"/>
              </a:ext>
            </a:extLst>
          </p:cNvPr>
          <p:cNvSpPr>
            <a:spLocks noGrp="1"/>
          </p:cNvSpPr>
          <p:nvPr>
            <p:ph sz="quarter" idx="4"/>
          </p:nvPr>
        </p:nvSpPr>
        <p:spPr>
          <a:xfrm>
            <a:off x="6172200" y="2078182"/>
            <a:ext cx="5183188"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C52A743-818B-42F1-8F0A-194C61B20B81}"/>
              </a:ext>
            </a:extLst>
          </p:cNvPr>
          <p:cNvSpPr>
            <a:spLocks noGrp="1"/>
          </p:cNvSpPr>
          <p:nvPr>
            <p:ph type="dt" sz="half" idx="10"/>
          </p:nvPr>
        </p:nvSpPr>
        <p:spPr/>
        <p:txBody>
          <a:bodyPr/>
          <a:lstStyle/>
          <a:p>
            <a:fld id="{14827DFB-BC24-44C4-8255-45E2B6C2FF94}" type="datetime1">
              <a:rPr lang="en-CA" smtClean="0"/>
              <a:t>2026-08-10</a:t>
            </a:fld>
            <a:endParaRPr lang="en-CA"/>
          </a:p>
        </p:txBody>
      </p:sp>
      <p:sp>
        <p:nvSpPr>
          <p:cNvPr id="9" name="Slide Number Placeholder 8">
            <a:extLst>
              <a:ext uri="{FF2B5EF4-FFF2-40B4-BE49-F238E27FC236}">
                <a16:creationId xmlns:a16="http://schemas.microsoft.com/office/drawing/2014/main" id="{018FE827-4784-4E4F-836F-B58DBF47163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10" name="Straight Connector 9">
            <a:extLst>
              <a:ext uri="{FF2B5EF4-FFF2-40B4-BE49-F238E27FC236}">
                <a16:creationId xmlns:a16="http://schemas.microsoft.com/office/drawing/2014/main" id="{6FC3B1E0-9B1A-4164-8062-807B5F4AAF68}"/>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2524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88CF5DAD-B802-4589-AFE0-AF8D6348E459}" type="datetime1">
              <a:rPr lang="en-CA" smtClean="0"/>
              <a:t>2026-08-10</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6" name="Straight Connector 5">
            <a:extLst>
              <a:ext uri="{FF2B5EF4-FFF2-40B4-BE49-F238E27FC236}">
                <a16:creationId xmlns:a16="http://schemas.microsoft.com/office/drawing/2014/main" id="{8E7A020A-04E4-4EB8-A8FC-E2572CF30404}"/>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144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dirty="0"/>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1DECEBB9-223C-4E94-B3BA-BD42A7A705F4}" type="datetime1">
              <a:rPr lang="en-CA" smtClean="0"/>
              <a:t>2026-08-10</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6" name="Picture Placeholder 2">
            <a:extLst>
              <a:ext uri="{FF2B5EF4-FFF2-40B4-BE49-F238E27FC236}">
                <a16:creationId xmlns:a16="http://schemas.microsoft.com/office/drawing/2014/main" id="{C508C9AC-8304-49E9-B561-3BD32738F84E}"/>
              </a:ext>
            </a:extLst>
          </p:cNvPr>
          <p:cNvSpPr>
            <a:spLocks noGrp="1"/>
          </p:cNvSpPr>
          <p:nvPr>
            <p:ph type="pic" idx="1"/>
          </p:nvPr>
        </p:nvSpPr>
        <p:spPr>
          <a:xfrm>
            <a:off x="838200" y="1396544"/>
            <a:ext cx="10517188" cy="386737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dirty="0"/>
          </a:p>
        </p:txBody>
      </p:sp>
      <p:cxnSp>
        <p:nvCxnSpPr>
          <p:cNvPr id="7" name="Straight Connector 6">
            <a:extLst>
              <a:ext uri="{FF2B5EF4-FFF2-40B4-BE49-F238E27FC236}">
                <a16:creationId xmlns:a16="http://schemas.microsoft.com/office/drawing/2014/main" id="{66D6FB55-E8DB-46ED-98C6-CD67D4E22EE7}"/>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802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C838BCE-A3E9-4FCD-ADA2-E42EF31C0BFD}"/>
              </a:ext>
            </a:extLst>
          </p:cNvPr>
          <p:cNvSpPr>
            <a:spLocks noGrp="1"/>
          </p:cNvSpPr>
          <p:nvPr>
            <p:ph type="dt" sz="half" idx="10"/>
          </p:nvPr>
        </p:nvSpPr>
        <p:spPr/>
        <p:txBody>
          <a:bodyPr/>
          <a:lstStyle/>
          <a:p>
            <a:fld id="{3E691800-0588-4BE8-9E13-02035A569B77}" type="datetime1">
              <a:rPr lang="en-CA" smtClean="0"/>
              <a:t>2026-08-10</a:t>
            </a:fld>
            <a:endParaRPr lang="en-CA"/>
          </a:p>
        </p:txBody>
      </p:sp>
      <p:sp>
        <p:nvSpPr>
          <p:cNvPr id="7" name="Slide Number Placeholder 6">
            <a:extLst>
              <a:ext uri="{FF2B5EF4-FFF2-40B4-BE49-F238E27FC236}">
                <a16:creationId xmlns:a16="http://schemas.microsoft.com/office/drawing/2014/main" id="{C641F884-AFBA-4C1D-A656-7C1736069F79}"/>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Picture Placeholder 11">
            <a:extLst>
              <a:ext uri="{FF2B5EF4-FFF2-40B4-BE49-F238E27FC236}">
                <a16:creationId xmlns:a16="http://schemas.microsoft.com/office/drawing/2014/main" id="{68306CCD-3F42-4618-BEC1-B31731C261C1}"/>
              </a:ext>
            </a:extLst>
          </p:cNvPr>
          <p:cNvSpPr>
            <a:spLocks noGrp="1"/>
          </p:cNvSpPr>
          <p:nvPr>
            <p:ph type="pic" sz="quarter" idx="13"/>
          </p:nvPr>
        </p:nvSpPr>
        <p:spPr>
          <a:xfrm>
            <a:off x="5183188" y="1132513"/>
            <a:ext cx="6169024" cy="4131395"/>
          </a:xfrm>
          <a:prstGeom prst="rect">
            <a:avLst/>
          </a:prstGeom>
        </p:spPr>
        <p:txBody>
          <a:bodyPr/>
          <a:lstStyle/>
          <a:p>
            <a:r>
              <a:rPr lang="en-US"/>
              <a:t>Click icon to add picture</a:t>
            </a:r>
            <a:endParaRPr lang="en-CA"/>
          </a:p>
        </p:txBody>
      </p:sp>
      <p:sp>
        <p:nvSpPr>
          <p:cNvPr id="9" name="Title 1">
            <a:extLst>
              <a:ext uri="{FF2B5EF4-FFF2-40B4-BE49-F238E27FC236}">
                <a16:creationId xmlns:a16="http://schemas.microsoft.com/office/drawing/2014/main" id="{4124F51F-1969-4F3B-9F44-5D0179BA00A4}"/>
              </a:ext>
            </a:extLst>
          </p:cNvPr>
          <p:cNvSpPr>
            <a:spLocks noGrp="1"/>
          </p:cNvSpPr>
          <p:nvPr>
            <p:ph type="title"/>
          </p:nvPr>
        </p:nvSpPr>
        <p:spPr>
          <a:xfrm>
            <a:off x="839788" y="457200"/>
            <a:ext cx="3932237" cy="530225"/>
          </a:xfrm>
          <a:prstGeom prst="rect">
            <a:avLst/>
          </a:prstGeom>
        </p:spPr>
        <p:txBody>
          <a:bodyPr/>
          <a:lstStyle>
            <a:lvl1pPr>
              <a:defRPr/>
            </a:lvl1pPr>
          </a:lstStyle>
          <a:p>
            <a:r>
              <a:rPr lang="en-US"/>
              <a:t>Click to edit Master title style</a:t>
            </a:r>
            <a:endParaRPr lang="en-CA" dirty="0"/>
          </a:p>
        </p:txBody>
      </p:sp>
      <p:sp>
        <p:nvSpPr>
          <p:cNvPr id="10" name="Text Placeholder 3">
            <a:extLst>
              <a:ext uri="{FF2B5EF4-FFF2-40B4-BE49-F238E27FC236}">
                <a16:creationId xmlns:a16="http://schemas.microsoft.com/office/drawing/2014/main" id="{CF0D5A8C-4189-4E49-88A9-332DA901D358}"/>
              </a:ext>
            </a:extLst>
          </p:cNvPr>
          <p:cNvSpPr>
            <a:spLocks noGrp="1"/>
          </p:cNvSpPr>
          <p:nvPr>
            <p:ph type="body" sz="half" idx="2"/>
          </p:nvPr>
        </p:nvSpPr>
        <p:spPr>
          <a:xfrm>
            <a:off x="839788" y="1384184"/>
            <a:ext cx="3932237" cy="3879732"/>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cxnSp>
        <p:nvCxnSpPr>
          <p:cNvPr id="11" name="Straight Connector 10">
            <a:extLst>
              <a:ext uri="{FF2B5EF4-FFF2-40B4-BE49-F238E27FC236}">
                <a16:creationId xmlns:a16="http://schemas.microsoft.com/office/drawing/2014/main" id="{2BFF2E83-F1BE-4519-BADC-31EFBD1118FE}"/>
              </a:ext>
            </a:extLst>
          </p:cNvPr>
          <p:cNvCxnSpPr>
            <a:cxnSpLocks/>
          </p:cNvCxnSpPr>
          <p:nvPr/>
        </p:nvCxnSpPr>
        <p:spPr>
          <a:xfrm>
            <a:off x="838200"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8553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62D0F0C-99C9-4CD7-8ACC-C730A03AEBD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5703051"/>
            <a:ext cx="12192000" cy="1168869"/>
          </a:xfrm>
          <a:prstGeom prst="rect">
            <a:avLst/>
          </a:prstGeom>
        </p:spPr>
      </p:pic>
      <p:pic>
        <p:nvPicPr>
          <p:cNvPr id="9" name="Picture 8">
            <a:extLst>
              <a:ext uri="{FF2B5EF4-FFF2-40B4-BE49-F238E27FC236}">
                <a16:creationId xmlns:a16="http://schemas.microsoft.com/office/drawing/2014/main" id="{C87D2F43-3A41-4438-84BB-1101B45287A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5360151"/>
            <a:ext cx="12197442" cy="1511769"/>
          </a:xfrm>
          <a:prstGeom prst="rect">
            <a:avLst/>
          </a:prstGeom>
        </p:spPr>
      </p:pic>
      <p:pic>
        <p:nvPicPr>
          <p:cNvPr id="8" name="Picture 7">
            <a:extLst>
              <a:ext uri="{FF2B5EF4-FFF2-40B4-BE49-F238E27FC236}">
                <a16:creationId xmlns:a16="http://schemas.microsoft.com/office/drawing/2014/main" id="{27808D10-E5D7-4ADC-8A1B-23D97A699C0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315209" y="6116035"/>
            <a:ext cx="1561581" cy="715204"/>
          </a:xfrm>
          <a:prstGeom prst="rect">
            <a:avLst/>
          </a:prstGeom>
        </p:spPr>
      </p:pic>
      <p:sp>
        <p:nvSpPr>
          <p:cNvPr id="4" name="Date Placeholder 3">
            <a:extLst>
              <a:ext uri="{FF2B5EF4-FFF2-40B4-BE49-F238E27FC236}">
                <a16:creationId xmlns:a16="http://schemas.microsoft.com/office/drawing/2014/main" id="{B8DD7A76-2924-42D3-8E91-D79DCF0BC4BD}"/>
              </a:ext>
            </a:extLst>
          </p:cNvPr>
          <p:cNvSpPr>
            <a:spLocks noGrp="1"/>
          </p:cNvSpPr>
          <p:nvPr>
            <p:ph type="dt" sz="half" idx="2"/>
          </p:nvPr>
        </p:nvSpPr>
        <p:spPr>
          <a:xfrm>
            <a:off x="838200" y="650679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9B681-8458-4AF3-9249-F1029510BC7D}" type="datetime1">
              <a:rPr lang="en-CA" smtClean="0"/>
              <a:t>2026-08-10</a:t>
            </a:fld>
            <a:endParaRPr lang="en-CA" dirty="0"/>
          </a:p>
        </p:txBody>
      </p:sp>
      <p:sp>
        <p:nvSpPr>
          <p:cNvPr id="6" name="Slide Number Placeholder 5">
            <a:extLst>
              <a:ext uri="{FF2B5EF4-FFF2-40B4-BE49-F238E27FC236}">
                <a16:creationId xmlns:a16="http://schemas.microsoft.com/office/drawing/2014/main" id="{7FC372A4-BC4F-4A8B-A7CD-6279217B78CF}"/>
              </a:ext>
            </a:extLst>
          </p:cNvPr>
          <p:cNvSpPr>
            <a:spLocks noGrp="1"/>
          </p:cNvSpPr>
          <p:nvPr>
            <p:ph type="sldNum" sz="quarter" idx="4"/>
          </p:nvPr>
        </p:nvSpPr>
        <p:spPr>
          <a:xfrm>
            <a:off x="8610600" y="65067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4D2DF-1BF5-4F9E-81F2-6F4B039BE703}" type="slidenum">
              <a:rPr lang="en-CA" smtClean="0"/>
              <a:t>‹#›</a:t>
            </a:fld>
            <a:endParaRPr lang="en-CA" dirty="0"/>
          </a:p>
        </p:txBody>
      </p:sp>
    </p:spTree>
    <p:extLst>
      <p:ext uri="{BB962C8B-B14F-4D97-AF65-F5344CB8AC3E}">
        <p14:creationId xmlns:p14="http://schemas.microsoft.com/office/powerpoint/2010/main" val="2520335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9" r:id="rId4"/>
    <p:sldLayoutId id="2147483660" r:id="rId5"/>
    <p:sldLayoutId id="2147483653" r:id="rId6"/>
    <p:sldLayoutId id="2147483654" r:id="rId7"/>
    <p:sldLayoutId id="2147483658" r:id="rId8"/>
    <p:sldLayoutId id="2147483656" r:id="rId9"/>
    <p:sldLayoutId id="2147483657" r:id="rId10"/>
    <p:sldLayoutId id="2147483686"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D5F2CB-2634-FE95-E19E-2D14120427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B9A3E26-2FBA-B03D-FB82-B35D352FC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BF149A4-CA18-6EC1-EB7A-E5D99E7C18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C57F03-8D88-48CC-911D-843427E7A642}" type="datetime1">
              <a:rPr lang="en-CA" smtClean="0"/>
              <a:t>2026-08-10</a:t>
            </a:fld>
            <a:endParaRPr lang="en-CA"/>
          </a:p>
        </p:txBody>
      </p:sp>
      <p:sp>
        <p:nvSpPr>
          <p:cNvPr id="5" name="Footer Placeholder 4">
            <a:extLst>
              <a:ext uri="{FF2B5EF4-FFF2-40B4-BE49-F238E27FC236}">
                <a16:creationId xmlns:a16="http://schemas.microsoft.com/office/drawing/2014/main" id="{B61AA70D-31CB-9B83-C650-416D575E0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CA"/>
              <a:t>Organization Logo</a:t>
            </a:r>
          </a:p>
        </p:txBody>
      </p:sp>
      <p:sp>
        <p:nvSpPr>
          <p:cNvPr id="6" name="Slide Number Placeholder 5">
            <a:extLst>
              <a:ext uri="{FF2B5EF4-FFF2-40B4-BE49-F238E27FC236}">
                <a16:creationId xmlns:a16="http://schemas.microsoft.com/office/drawing/2014/main" id="{1CBC4173-2468-33BF-A268-D56A5DBC81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BB62CA-5027-40E1-AB1B-B759D1976CB8}" type="slidenum">
              <a:rPr lang="en-CA" smtClean="0"/>
              <a:t>‹#›</a:t>
            </a:fld>
            <a:endParaRPr lang="en-CA"/>
          </a:p>
        </p:txBody>
      </p:sp>
    </p:spTree>
    <p:extLst>
      <p:ext uri="{BB962C8B-B14F-4D97-AF65-F5344CB8AC3E}">
        <p14:creationId xmlns:p14="http://schemas.microsoft.com/office/powerpoint/2010/main" val="415599472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hyperlink" Target="https://www.freepik.com/premium-ai-image/scenic-coastal-road-winding-along-cliffside_238101176.ht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usandavid.com/resource/sympathy-empathy-compassion/?utm_source=chatgpt.com" TargetMode="External"/><Relationship Id="rId7" Type="http://schemas.openxmlformats.org/officeDocument/2006/relationships/hyperlink" Target="https://anmj.org.au/how-hospital-staff-say-goodbye-to-dying-patients-evaluation-of-an-online-education-module-imminent-death/?utm_source=chatgpt.com" TargetMode="External"/><Relationship Id="rId2" Type="http://schemas.openxmlformats.org/officeDocument/2006/relationships/hyperlink" Target="https://doi.org/10.7748/ns.2020.e11561" TargetMode="External"/><Relationship Id="rId1" Type="http://schemas.openxmlformats.org/officeDocument/2006/relationships/slideLayout" Target="../slideLayouts/slideLayout2.xml"/><Relationship Id="rId6" Type="http://schemas.openxmlformats.org/officeDocument/2006/relationships/hyperlink" Target="https://ledproxy2.uwindsor.ca/login?url=https://www.proquest.com/scholarly-journals/caring-patients-after-death/docview/219890212/se-2" TargetMode="External"/><Relationship Id="rId5" Type="http://schemas.openxmlformats.org/officeDocument/2006/relationships/hyperlink" Target="https://doi.org/10.1016/j.jpainsymman.2017.08.024" TargetMode="External"/><Relationship Id="rId4" Type="http://schemas.openxmlformats.org/officeDocument/2006/relationships/hyperlink" Target="https://doi.org/10.1089/pmr.2023.0053"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FAC90-68A5-EA47-8D57-15B695D3D49D}"/>
              </a:ext>
            </a:extLst>
          </p:cNvPr>
          <p:cNvSpPr>
            <a:spLocks noGrp="1"/>
          </p:cNvSpPr>
          <p:nvPr>
            <p:ph type="ctrTitle"/>
          </p:nvPr>
        </p:nvSpPr>
        <p:spPr/>
        <p:txBody>
          <a:bodyPr/>
          <a:lstStyle/>
          <a:p>
            <a:r>
              <a:rPr lang="en-CA" sz="4000" dirty="0">
                <a:solidFill>
                  <a:schemeClr val="accent1"/>
                </a:solidFill>
              </a:rPr>
              <a:t>Grief, Loss and Bereavement – </a:t>
            </a:r>
            <a:br>
              <a:rPr lang="en-CA" sz="4000" dirty="0">
                <a:solidFill>
                  <a:schemeClr val="accent1"/>
                </a:solidFill>
              </a:rPr>
            </a:br>
            <a:r>
              <a:rPr lang="en-CA" sz="4000" dirty="0">
                <a:solidFill>
                  <a:schemeClr val="accent1"/>
                </a:solidFill>
              </a:rPr>
              <a:t>“The Art of the Visit”</a:t>
            </a:r>
            <a:br>
              <a:rPr lang="en-CA" sz="4000" dirty="0">
                <a:solidFill>
                  <a:schemeClr val="accent1"/>
                </a:solidFill>
              </a:rPr>
            </a:br>
            <a:r>
              <a:rPr lang="en-CA" sz="4000" dirty="0">
                <a:solidFill>
                  <a:schemeClr val="accent1"/>
                </a:solidFill>
              </a:rPr>
              <a:t>Module Two: Supporting a Pronouncement</a:t>
            </a:r>
          </a:p>
        </p:txBody>
      </p:sp>
      <p:sp>
        <p:nvSpPr>
          <p:cNvPr id="3" name="Subtitle 2">
            <a:extLst>
              <a:ext uri="{FF2B5EF4-FFF2-40B4-BE49-F238E27FC236}">
                <a16:creationId xmlns:a16="http://schemas.microsoft.com/office/drawing/2014/main" id="{75D67E07-02BB-B676-3A23-CF47F93480E6}"/>
              </a:ext>
            </a:extLst>
          </p:cNvPr>
          <p:cNvSpPr>
            <a:spLocks noGrp="1"/>
          </p:cNvSpPr>
          <p:nvPr>
            <p:ph type="subTitle" idx="1"/>
          </p:nvPr>
        </p:nvSpPr>
        <p:spPr/>
        <p:txBody>
          <a:bodyPr/>
          <a:lstStyle/>
          <a:p>
            <a:r>
              <a:rPr lang="en-CA" dirty="0">
                <a:solidFill>
                  <a:schemeClr val="accent1"/>
                </a:solidFill>
              </a:rPr>
              <a:t>Alisha Leventis, RN, BScN, MN, CHPCN (c) </a:t>
            </a:r>
          </a:p>
          <a:p>
            <a:r>
              <a:rPr lang="en-CA" i="1" dirty="0">
                <a:solidFill>
                  <a:schemeClr val="accent1"/>
                </a:solidFill>
              </a:rPr>
              <a:t>Palliative Clinical Coach Windsor-Essex</a:t>
            </a:r>
          </a:p>
          <a:p>
            <a:endParaRPr lang="en-CA" i="1" dirty="0">
              <a:solidFill>
                <a:schemeClr val="accent1"/>
              </a:solidFill>
            </a:endParaRPr>
          </a:p>
          <a:p>
            <a:r>
              <a:rPr lang="en-CA" dirty="0">
                <a:solidFill>
                  <a:schemeClr val="accent1"/>
                </a:solidFill>
              </a:rPr>
              <a:t>Acknowledgements: </a:t>
            </a:r>
          </a:p>
          <a:p>
            <a:r>
              <a:rPr lang="en-CA" dirty="0">
                <a:solidFill>
                  <a:schemeClr val="accent1"/>
                </a:solidFill>
              </a:rPr>
              <a:t>Grateful appreciation to Maureen Collins, Nancy Adams, Grant Goddard, and Diane Russett for their shared insights</a:t>
            </a:r>
          </a:p>
          <a:p>
            <a:endParaRPr lang="en-CA" dirty="0"/>
          </a:p>
        </p:txBody>
      </p:sp>
      <p:sp>
        <p:nvSpPr>
          <p:cNvPr id="4" name="TextBox 3">
            <a:extLst>
              <a:ext uri="{FF2B5EF4-FFF2-40B4-BE49-F238E27FC236}">
                <a16:creationId xmlns:a16="http://schemas.microsoft.com/office/drawing/2014/main" id="{E914E8B6-3147-2E35-B0CA-F3816638EEFD}"/>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146415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winding road on a cliff by the ocean&#10;&#10;AI-generated content may be incorrect.">
            <a:extLst>
              <a:ext uri="{FF2B5EF4-FFF2-40B4-BE49-F238E27FC236}">
                <a16:creationId xmlns:a16="http://schemas.microsoft.com/office/drawing/2014/main" id="{92A62EED-4AC0-2FD3-6625-5E335FD4419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797" b="3616"/>
          <a:stretch>
            <a:fillRect/>
          </a:stretch>
        </p:blipFill>
        <p:spPr>
          <a:xfrm>
            <a:off x="20" y="10"/>
            <a:ext cx="12191980" cy="6857990"/>
          </a:xfrm>
          <a:prstGeom prst="rect">
            <a:avLst/>
          </a:prstGeom>
        </p:spPr>
      </p:pic>
      <p:sp>
        <p:nvSpPr>
          <p:cNvPr id="14"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1CEE4D-E58F-D697-5D86-7B20424B4596}"/>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a:solidFill>
                  <a:srgbClr val="FFFFFF"/>
                </a:solidFill>
              </a:rPr>
              <a:t>Our Learning Journey</a:t>
            </a:r>
          </a:p>
        </p:txBody>
      </p:sp>
      <p:sp>
        <p:nvSpPr>
          <p:cNvPr id="10" name="Speech Bubble: Rectangle with Corners Rounded 9">
            <a:extLst>
              <a:ext uri="{FF2B5EF4-FFF2-40B4-BE49-F238E27FC236}">
                <a16:creationId xmlns:a16="http://schemas.microsoft.com/office/drawing/2014/main" id="{1701C39E-90D7-014A-4A3D-C4515D0B87C8}"/>
              </a:ext>
            </a:extLst>
          </p:cNvPr>
          <p:cNvSpPr/>
          <p:nvPr/>
        </p:nvSpPr>
        <p:spPr>
          <a:xfrm>
            <a:off x="7356021" y="3369582"/>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EDE3C9B9-0D32-CDF4-4BE6-CAC56AE054EB}"/>
              </a:ext>
            </a:extLst>
          </p:cNvPr>
          <p:cNvSpPr txBox="1"/>
          <p:nvPr/>
        </p:nvSpPr>
        <p:spPr>
          <a:xfrm>
            <a:off x="7479791" y="3703106"/>
            <a:ext cx="149961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Anticipatory Grief</a:t>
            </a:r>
          </a:p>
        </p:txBody>
      </p:sp>
      <p:sp>
        <p:nvSpPr>
          <p:cNvPr id="12" name="Speech Bubble: Rectangle with Corners Rounded 11">
            <a:extLst>
              <a:ext uri="{FF2B5EF4-FFF2-40B4-BE49-F238E27FC236}">
                <a16:creationId xmlns:a16="http://schemas.microsoft.com/office/drawing/2014/main" id="{66E34F9F-F1EE-38A2-1AA1-FF9FE8710687}"/>
              </a:ext>
            </a:extLst>
          </p:cNvPr>
          <p:cNvSpPr/>
          <p:nvPr/>
        </p:nvSpPr>
        <p:spPr>
          <a:xfrm>
            <a:off x="5404104" y="2142094"/>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A30E28CE-8705-DA9B-DFA1-9905AE441F33}"/>
              </a:ext>
            </a:extLst>
          </p:cNvPr>
          <p:cNvSpPr txBox="1"/>
          <p:nvPr/>
        </p:nvSpPr>
        <p:spPr>
          <a:xfrm>
            <a:off x="5532446" y="2329195"/>
            <a:ext cx="14904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 Pronouncement  </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Speech Bubble: Rectangle with Corners Rounded 2">
            <a:extLst>
              <a:ext uri="{FF2B5EF4-FFF2-40B4-BE49-F238E27FC236}">
                <a16:creationId xmlns:a16="http://schemas.microsoft.com/office/drawing/2014/main" id="{B7F45E98-87BC-97B5-6800-71C6F3C5CFCD}"/>
              </a:ext>
            </a:extLst>
          </p:cNvPr>
          <p:cNvSpPr/>
          <p:nvPr/>
        </p:nvSpPr>
        <p:spPr>
          <a:xfrm>
            <a:off x="3452187" y="1409718"/>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C08411A2-1C78-B1B6-0100-454100B7BE97}"/>
              </a:ext>
            </a:extLst>
          </p:cNvPr>
          <p:cNvSpPr txBox="1"/>
          <p:nvPr/>
        </p:nvSpPr>
        <p:spPr>
          <a:xfrm>
            <a:off x="3602736" y="1746504"/>
            <a:ext cx="14447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Bereavement</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Picture 4" descr="A blue bird on a black background&#10;&#10;AI-generated content may be incorrect.">
            <a:extLst>
              <a:ext uri="{FF2B5EF4-FFF2-40B4-BE49-F238E27FC236}">
                <a16:creationId xmlns:a16="http://schemas.microsoft.com/office/drawing/2014/main" id="{073B2DFA-A611-2E29-0130-6CF52A3BAE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012939"/>
            <a:ext cx="1853811" cy="849045"/>
          </a:xfrm>
          <a:prstGeom prst="rect">
            <a:avLst/>
          </a:prstGeom>
        </p:spPr>
      </p:pic>
    </p:spTree>
    <p:extLst>
      <p:ext uri="{BB962C8B-B14F-4D97-AF65-F5344CB8AC3E}">
        <p14:creationId xmlns:p14="http://schemas.microsoft.com/office/powerpoint/2010/main" val="81009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1CF079-AF45-0108-9967-4AD7AF674F02}"/>
              </a:ext>
            </a:extLst>
          </p:cNvPr>
          <p:cNvSpPr>
            <a:spLocks noGrp="1"/>
          </p:cNvSpPr>
          <p:nvPr>
            <p:ph type="body" sz="quarter" idx="13"/>
          </p:nvPr>
        </p:nvSpPr>
        <p:spPr/>
        <p:txBody>
          <a:bodyPr/>
          <a:lstStyle/>
          <a:p>
            <a:r>
              <a:rPr lang="en-CA" dirty="0">
                <a:solidFill>
                  <a:schemeClr val="accent1"/>
                </a:solidFill>
              </a:rPr>
              <a:t>References</a:t>
            </a:r>
          </a:p>
        </p:txBody>
      </p:sp>
      <p:sp>
        <p:nvSpPr>
          <p:cNvPr id="3" name="Content Placeholder 2">
            <a:extLst>
              <a:ext uri="{FF2B5EF4-FFF2-40B4-BE49-F238E27FC236}">
                <a16:creationId xmlns:a16="http://schemas.microsoft.com/office/drawing/2014/main" id="{637C075F-575B-036E-7F07-8E872DBA67B9}"/>
              </a:ext>
            </a:extLst>
          </p:cNvPr>
          <p:cNvSpPr>
            <a:spLocks noGrp="1"/>
          </p:cNvSpPr>
          <p:nvPr>
            <p:ph idx="1"/>
          </p:nvPr>
        </p:nvSpPr>
        <p:spPr/>
        <p:txBody>
          <a:bodyPr/>
          <a:lstStyle/>
          <a:p>
            <a:r>
              <a:rPr lang="en-US" sz="1500" dirty="0">
                <a:solidFill>
                  <a:schemeClr val="accent1"/>
                </a:solidFill>
              </a:rPr>
              <a:t>Churcher, C. E., &amp; Dowie, I. (2020). </a:t>
            </a:r>
            <a:r>
              <a:rPr lang="en-US" sz="1500" i="1" dirty="0">
                <a:solidFill>
                  <a:schemeClr val="accent1"/>
                </a:solidFill>
              </a:rPr>
              <a:t>How to verify the death of a patient</a:t>
            </a:r>
            <a:r>
              <a:rPr lang="en-US" sz="1500" dirty="0">
                <a:solidFill>
                  <a:schemeClr val="accent1"/>
                </a:solidFill>
              </a:rPr>
              <a:t>. Nursing Standard. </a:t>
            </a:r>
            <a:r>
              <a:rPr lang="en-US" sz="1500" dirty="0">
                <a:solidFill>
                  <a:schemeClr val="accent1"/>
                </a:solidFill>
                <a:hlinkClick r:id="rId2">
                  <a:extLst>
                    <a:ext uri="{A12FA001-AC4F-418D-AE19-62706E023703}">
                      <ahyp:hlinkClr xmlns:ahyp="http://schemas.microsoft.com/office/drawing/2018/hyperlinkcolor" val="tx"/>
                    </a:ext>
                  </a:extLst>
                </a:hlinkClick>
              </a:rPr>
              <a:t>https://doi.org/10.7748/ns.2020.e11561</a:t>
            </a:r>
            <a:r>
              <a:rPr lang="en-US" sz="1500" dirty="0">
                <a:solidFill>
                  <a:schemeClr val="accent1"/>
                </a:solidFill>
              </a:rPr>
              <a:t> </a:t>
            </a:r>
          </a:p>
          <a:p>
            <a:r>
              <a:rPr lang="en-US" sz="1500" dirty="0">
                <a:solidFill>
                  <a:schemeClr val="accent1"/>
                </a:solidFill>
              </a:rPr>
              <a:t>David, S. (2022, October 12). </a:t>
            </a:r>
            <a:r>
              <a:rPr lang="en-US" sz="1500" i="1" dirty="0">
                <a:solidFill>
                  <a:schemeClr val="accent1"/>
                </a:solidFill>
              </a:rPr>
              <a:t>Sympathy, empathy, compassion</a:t>
            </a:r>
            <a:r>
              <a:rPr lang="en-US" sz="1500" dirty="0">
                <a:solidFill>
                  <a:schemeClr val="accent1"/>
                </a:solidFill>
              </a:rPr>
              <a:t>. Retrieved from </a:t>
            </a:r>
            <a:r>
              <a:rPr lang="en-US" sz="1500" dirty="0">
                <a:solidFill>
                  <a:schemeClr val="accent1"/>
                </a:solidFill>
                <a:hlinkClick r:id="rId3">
                  <a:extLst>
                    <a:ext uri="{A12FA001-AC4F-418D-AE19-62706E023703}">
                      <ahyp:hlinkClr xmlns:ahyp="http://schemas.microsoft.com/office/drawing/2018/hyperlinkcolor" val="tx"/>
                    </a:ext>
                  </a:extLst>
                </a:hlinkClick>
              </a:rPr>
              <a:t>https://www.susandavid.com/resource/sympathy-empathy-compassion/</a:t>
            </a:r>
            <a:endParaRPr lang="en-US" sz="1500" dirty="0">
              <a:solidFill>
                <a:schemeClr val="accent1"/>
              </a:solidFill>
            </a:endParaRPr>
          </a:p>
          <a:p>
            <a:r>
              <a:rPr lang="en-CA" sz="1500" dirty="0">
                <a:solidFill>
                  <a:schemeClr val="accent1"/>
                </a:solidFill>
              </a:rPr>
              <a:t>Hamano, J., Masukawa, K., </a:t>
            </a:r>
            <a:r>
              <a:rPr lang="en-CA" sz="1500" dirty="0" err="1">
                <a:solidFill>
                  <a:schemeClr val="accent1"/>
                </a:solidFill>
              </a:rPr>
              <a:t>Tsuneto</a:t>
            </a:r>
            <a:r>
              <a:rPr lang="en-CA" sz="1500" dirty="0">
                <a:solidFill>
                  <a:schemeClr val="accent1"/>
                </a:solidFill>
              </a:rPr>
              <a:t>, S., Shima, Y., Morita, T., </a:t>
            </a:r>
            <a:r>
              <a:rPr lang="en-CA" sz="1500" dirty="0" err="1">
                <a:solidFill>
                  <a:schemeClr val="accent1"/>
                </a:solidFill>
              </a:rPr>
              <a:t>Kizawa</a:t>
            </a:r>
            <a:r>
              <a:rPr lang="en-CA" sz="1500" dirty="0">
                <a:solidFill>
                  <a:schemeClr val="accent1"/>
                </a:solidFill>
              </a:rPr>
              <a:t>, Y., &amp; Miyashita, M. (2023). Need for improvement in death pronouncements in palliative care units. </a:t>
            </a:r>
            <a:r>
              <a:rPr lang="en-CA" sz="1500" i="1" dirty="0">
                <a:solidFill>
                  <a:schemeClr val="accent1"/>
                </a:solidFill>
              </a:rPr>
              <a:t>Palliative Medicine Reports, 4</a:t>
            </a:r>
            <a:r>
              <a:rPr lang="en-CA" sz="1500" dirty="0">
                <a:solidFill>
                  <a:schemeClr val="accent1"/>
                </a:solidFill>
              </a:rPr>
              <a:t>(1), 350–357. </a:t>
            </a:r>
            <a:r>
              <a:rPr lang="en-CA" sz="1500" dirty="0">
                <a:solidFill>
                  <a:schemeClr val="accent1"/>
                </a:solidFill>
                <a:hlinkClick r:id="rId4">
                  <a:extLst>
                    <a:ext uri="{A12FA001-AC4F-418D-AE19-62706E023703}">
                      <ahyp:hlinkClr xmlns:ahyp="http://schemas.microsoft.com/office/drawing/2018/hyperlinkcolor" val="tx"/>
                    </a:ext>
                  </a:extLst>
                </a:hlinkClick>
              </a:rPr>
              <a:t>https://doi.org/10.1089/pmr.2023.0053</a:t>
            </a:r>
            <a:r>
              <a:rPr lang="en-CA" sz="1500" dirty="0">
                <a:solidFill>
                  <a:schemeClr val="accent1"/>
                </a:solidFill>
              </a:rPr>
              <a:t> </a:t>
            </a:r>
          </a:p>
          <a:p>
            <a:r>
              <a:rPr lang="en-CA" sz="1500" dirty="0">
                <a:solidFill>
                  <a:schemeClr val="accent1"/>
                </a:solidFill>
              </a:rPr>
              <a:t>Mori, M., Fujimori, M., Hamano, J., Naito, A. S., &amp; Morita, T. (2018). Which physicians’ behaviors on death pronouncement affect family-perceived physician compassion? A randomized, scripted, video-vignette study. </a:t>
            </a:r>
            <a:r>
              <a:rPr lang="en-CA" sz="1500" i="1" dirty="0">
                <a:solidFill>
                  <a:schemeClr val="accent1"/>
                </a:solidFill>
              </a:rPr>
              <a:t>Journal of Pain and Symptom Management, 55</a:t>
            </a:r>
            <a:r>
              <a:rPr lang="en-CA" sz="1500" dirty="0">
                <a:solidFill>
                  <a:schemeClr val="accent1"/>
                </a:solidFill>
              </a:rPr>
              <a:t>(2), 189–197.e4. </a:t>
            </a:r>
            <a:r>
              <a:rPr lang="en-CA" sz="1500" dirty="0">
                <a:solidFill>
                  <a:schemeClr val="accent1"/>
                </a:solidFill>
                <a:hlinkClick r:id="rId5">
                  <a:extLst>
                    <a:ext uri="{A12FA001-AC4F-418D-AE19-62706E023703}">
                      <ahyp:hlinkClr xmlns:ahyp="http://schemas.microsoft.com/office/drawing/2018/hyperlinkcolor" val="tx"/>
                    </a:ext>
                  </a:extLst>
                </a:hlinkClick>
              </a:rPr>
              <a:t>https://doi.org/10.1016/j.jpainsymman.2017.08.024</a:t>
            </a:r>
            <a:r>
              <a:rPr lang="en-CA" sz="1500" dirty="0">
                <a:solidFill>
                  <a:schemeClr val="accent1"/>
                </a:solidFill>
              </a:rPr>
              <a:t>  </a:t>
            </a:r>
          </a:p>
          <a:p>
            <a:r>
              <a:rPr lang="en-US" sz="1500" dirty="0">
                <a:solidFill>
                  <a:schemeClr val="accent1"/>
                </a:solidFill>
              </a:rPr>
              <a:t>Pattison, N. (2008). Caring for patients after death.</a:t>
            </a:r>
            <a:r>
              <a:rPr lang="en-US" sz="1500" i="1" dirty="0">
                <a:solidFill>
                  <a:schemeClr val="accent1"/>
                </a:solidFill>
              </a:rPr>
              <a:t> Nursing Standard (through 2013), 22</a:t>
            </a:r>
            <a:r>
              <a:rPr lang="en-US" sz="1500" dirty="0">
                <a:solidFill>
                  <a:schemeClr val="accent1"/>
                </a:solidFill>
              </a:rPr>
              <a:t>(51), 48-56; quiz 58. </a:t>
            </a:r>
            <a:r>
              <a:rPr lang="en-US" sz="1500" dirty="0">
                <a:solidFill>
                  <a:schemeClr val="accent1"/>
                </a:solidFill>
                <a:hlinkClick r:id="rId6">
                  <a:extLst>
                    <a:ext uri="{A12FA001-AC4F-418D-AE19-62706E023703}">
                      <ahyp:hlinkClr xmlns:ahyp="http://schemas.microsoft.com/office/drawing/2018/hyperlinkcolor" val="tx"/>
                    </a:ext>
                  </a:extLst>
                </a:hlinkClick>
              </a:rPr>
              <a:t>https://ledproxy2.uwindsor.ca/login?url=https://www.proquest.com/scholarly-journals/caring-patients-after-death/docview/219890212/se-2</a:t>
            </a:r>
            <a:r>
              <a:rPr lang="en-US" sz="1500" dirty="0">
                <a:solidFill>
                  <a:schemeClr val="accent1"/>
                </a:solidFill>
              </a:rPr>
              <a:t> </a:t>
            </a:r>
            <a:endParaRPr lang="en-CA" sz="1500" dirty="0">
              <a:solidFill>
                <a:schemeClr val="accent1"/>
              </a:solidFill>
            </a:endParaRPr>
          </a:p>
          <a:p>
            <a:r>
              <a:rPr lang="en-US" sz="1500" dirty="0">
                <a:solidFill>
                  <a:schemeClr val="accent1"/>
                </a:solidFill>
              </a:rPr>
              <a:t>Rawlings, D., </a:t>
            </a:r>
            <a:r>
              <a:rPr lang="en-US" sz="1500" dirty="0" err="1">
                <a:solidFill>
                  <a:schemeClr val="accent1"/>
                </a:solidFill>
              </a:rPr>
              <a:t>Winsall</a:t>
            </a:r>
            <a:r>
              <a:rPr lang="en-US" sz="1500" dirty="0">
                <a:solidFill>
                  <a:schemeClr val="accent1"/>
                </a:solidFill>
              </a:rPr>
              <a:t>, M., Yin, H., &amp; Devery, K. (2022, March 4). </a:t>
            </a:r>
            <a:r>
              <a:rPr lang="en-US" sz="1500" i="1" dirty="0">
                <a:solidFill>
                  <a:schemeClr val="accent1"/>
                </a:solidFill>
              </a:rPr>
              <a:t>How hospital staff say goodbye to dying patients – Evaluation of an online education module: Imminent death</a:t>
            </a:r>
            <a:r>
              <a:rPr lang="en-US" sz="1500" dirty="0">
                <a:solidFill>
                  <a:schemeClr val="accent1"/>
                </a:solidFill>
              </a:rPr>
              <a:t>. </a:t>
            </a:r>
            <a:r>
              <a:rPr lang="en-US" sz="1500" i="1" dirty="0">
                <a:solidFill>
                  <a:schemeClr val="accent1"/>
                </a:solidFill>
              </a:rPr>
              <a:t>Australian Nursing &amp; Midwifery Journal.</a:t>
            </a:r>
            <a:r>
              <a:rPr lang="en-US" sz="1500" dirty="0">
                <a:solidFill>
                  <a:schemeClr val="accent1"/>
                </a:solidFill>
              </a:rPr>
              <a:t> </a:t>
            </a:r>
            <a:r>
              <a:rPr lang="en-US" sz="1500" dirty="0">
                <a:solidFill>
                  <a:schemeClr val="accent1"/>
                </a:solidFill>
                <a:hlinkClick r:id="rId7">
                  <a:extLst>
                    <a:ext uri="{A12FA001-AC4F-418D-AE19-62706E023703}">
                      <ahyp:hlinkClr xmlns:ahyp="http://schemas.microsoft.com/office/drawing/2018/hyperlinkcolor" val="tx"/>
                    </a:ext>
                  </a:extLst>
                </a:hlinkClick>
              </a:rPr>
              <a:t>https://anmj.org.au/how-hospital-staff-say-goodbye-to-dying-patients-evaluation-of-an-online-education-module-imminent-death/</a:t>
            </a:r>
            <a:endParaRPr lang="en-CA" sz="1500" dirty="0">
              <a:solidFill>
                <a:schemeClr val="accent1"/>
              </a:solidFill>
            </a:endParaRPr>
          </a:p>
          <a:p>
            <a:endParaRPr lang="en-CA" dirty="0"/>
          </a:p>
        </p:txBody>
      </p:sp>
      <p:sp>
        <p:nvSpPr>
          <p:cNvPr id="4" name="TextBox 3">
            <a:extLst>
              <a:ext uri="{FF2B5EF4-FFF2-40B4-BE49-F238E27FC236}">
                <a16:creationId xmlns:a16="http://schemas.microsoft.com/office/drawing/2014/main" id="{CC67C4B1-A9FA-2A91-5725-438291EA2A4F}"/>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361157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D533A3-6A86-BC5B-A163-ED1ACEA67E51}"/>
              </a:ext>
            </a:extLst>
          </p:cNvPr>
          <p:cNvSpPr>
            <a:spLocks noGrp="1"/>
          </p:cNvSpPr>
          <p:nvPr>
            <p:ph type="body" sz="quarter" idx="13"/>
          </p:nvPr>
        </p:nvSpPr>
        <p:spPr/>
        <p:txBody>
          <a:bodyPr/>
          <a:lstStyle/>
          <a:p>
            <a:r>
              <a:rPr lang="en-CA" sz="3200" dirty="0">
                <a:solidFill>
                  <a:schemeClr val="accent1"/>
                </a:solidFill>
              </a:rPr>
              <a:t>Compassionate Death Pronouncement: More than a task</a:t>
            </a:r>
          </a:p>
        </p:txBody>
      </p:sp>
      <p:sp>
        <p:nvSpPr>
          <p:cNvPr id="3" name="Content Placeholder 2">
            <a:extLst>
              <a:ext uri="{FF2B5EF4-FFF2-40B4-BE49-F238E27FC236}">
                <a16:creationId xmlns:a16="http://schemas.microsoft.com/office/drawing/2014/main" id="{9E56688F-C91A-CC97-CB42-962D4CC97E2B}"/>
              </a:ext>
            </a:extLst>
          </p:cNvPr>
          <p:cNvSpPr>
            <a:spLocks noGrp="1"/>
          </p:cNvSpPr>
          <p:nvPr>
            <p:ph idx="1"/>
          </p:nvPr>
        </p:nvSpPr>
        <p:spPr/>
        <p:txBody>
          <a:bodyPr/>
          <a:lstStyle/>
          <a:p>
            <a:r>
              <a:rPr lang="en-CA" sz="2000" dirty="0">
                <a:solidFill>
                  <a:schemeClr val="accent1"/>
                </a:solidFill>
              </a:rPr>
              <a:t>Death pronouncement is a pivotal moment in the bereavement process</a:t>
            </a:r>
          </a:p>
          <a:p>
            <a:r>
              <a:rPr lang="en-CA" sz="2000" dirty="0">
                <a:solidFill>
                  <a:schemeClr val="accent1"/>
                </a:solidFill>
              </a:rPr>
              <a:t>Clinicians must approach it with skill, sensitivity, and compassion</a:t>
            </a:r>
          </a:p>
          <a:p>
            <a:r>
              <a:rPr lang="en-CA" sz="2000" dirty="0">
                <a:solidFill>
                  <a:schemeClr val="accent1"/>
                </a:solidFill>
              </a:rPr>
              <a:t>Prompt examination can convey care and respect</a:t>
            </a:r>
          </a:p>
          <a:p>
            <a:r>
              <a:rPr lang="en-CA" sz="2000" dirty="0">
                <a:solidFill>
                  <a:schemeClr val="accent1"/>
                </a:solidFill>
              </a:rPr>
              <a:t>Families value when clinicians act with respect and compassion</a:t>
            </a:r>
          </a:p>
          <a:p>
            <a:r>
              <a:rPr lang="en-CA" sz="2000" dirty="0">
                <a:solidFill>
                  <a:schemeClr val="accent1"/>
                </a:solidFill>
              </a:rPr>
              <a:t>Key actions include:</a:t>
            </a:r>
          </a:p>
          <a:p>
            <a:pPr lvl="1"/>
            <a:r>
              <a:rPr lang="en-CA" sz="2000" dirty="0">
                <a:solidFill>
                  <a:schemeClr val="accent1"/>
                </a:solidFill>
              </a:rPr>
              <a:t>Introduce yourself and use the patient’s name</a:t>
            </a:r>
          </a:p>
          <a:p>
            <a:pPr lvl="1"/>
            <a:r>
              <a:rPr lang="en-CA" sz="2000" dirty="0">
                <a:solidFill>
                  <a:schemeClr val="accent1"/>
                </a:solidFill>
              </a:rPr>
              <a:t>Speak respectfully to the patient like they are still alive during the exam</a:t>
            </a:r>
          </a:p>
          <a:p>
            <a:pPr lvl="1"/>
            <a:r>
              <a:rPr lang="en-CA" sz="2000" dirty="0">
                <a:solidFill>
                  <a:schemeClr val="accent1"/>
                </a:solidFill>
              </a:rPr>
              <a:t>Adjust clothing and bedding after examination</a:t>
            </a:r>
          </a:p>
          <a:p>
            <a:r>
              <a:rPr lang="en-CA" sz="2000" dirty="0">
                <a:solidFill>
                  <a:schemeClr val="accent1"/>
                </a:solidFill>
              </a:rPr>
              <a:t>Explaining the cause of death and offering reassurance supports family comfort and trust</a:t>
            </a:r>
          </a:p>
          <a:p>
            <a:pPr marL="0" indent="0" algn="r">
              <a:buNone/>
            </a:pPr>
            <a:r>
              <a:rPr lang="en-CA" sz="1400" dirty="0">
                <a:solidFill>
                  <a:schemeClr val="accent1"/>
                </a:solidFill>
              </a:rPr>
              <a:t>(Hamano et al., 2023; Mori et al., 2018)</a:t>
            </a:r>
          </a:p>
        </p:txBody>
      </p:sp>
      <p:sp>
        <p:nvSpPr>
          <p:cNvPr id="4" name="TextBox 3">
            <a:extLst>
              <a:ext uri="{FF2B5EF4-FFF2-40B4-BE49-F238E27FC236}">
                <a16:creationId xmlns:a16="http://schemas.microsoft.com/office/drawing/2014/main" id="{8CD967CC-6481-AECF-E1B0-64E3FF9451BC}"/>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642446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C0BDAA-D1CE-3539-2D96-2CF66DC15140}"/>
              </a:ext>
            </a:extLst>
          </p:cNvPr>
          <p:cNvSpPr>
            <a:spLocks noGrp="1"/>
          </p:cNvSpPr>
          <p:nvPr>
            <p:ph type="body" sz="quarter" idx="13"/>
          </p:nvPr>
        </p:nvSpPr>
        <p:spPr/>
        <p:txBody>
          <a:bodyPr/>
          <a:lstStyle/>
          <a:p>
            <a:r>
              <a:rPr lang="en-CA" sz="4000" dirty="0">
                <a:solidFill>
                  <a:schemeClr val="accent1"/>
                </a:solidFill>
              </a:rPr>
              <a:t>The Impact of Compassionate Communication</a:t>
            </a:r>
          </a:p>
        </p:txBody>
      </p:sp>
      <p:sp>
        <p:nvSpPr>
          <p:cNvPr id="3" name="Content Placeholder 2">
            <a:extLst>
              <a:ext uri="{FF2B5EF4-FFF2-40B4-BE49-F238E27FC236}">
                <a16:creationId xmlns:a16="http://schemas.microsoft.com/office/drawing/2014/main" id="{BD980961-0259-DF18-E531-49CC5A42957C}"/>
              </a:ext>
            </a:extLst>
          </p:cNvPr>
          <p:cNvSpPr>
            <a:spLocks noGrp="1"/>
          </p:cNvSpPr>
          <p:nvPr>
            <p:ph idx="1"/>
          </p:nvPr>
        </p:nvSpPr>
        <p:spPr/>
        <p:txBody>
          <a:bodyPr/>
          <a:lstStyle/>
          <a:p>
            <a:r>
              <a:rPr lang="en-CA" dirty="0">
                <a:solidFill>
                  <a:schemeClr val="accent1"/>
                </a:solidFill>
              </a:rPr>
              <a:t>Compassionate, sensitive communication builds trust and reduces family anxiety</a:t>
            </a:r>
          </a:p>
          <a:p>
            <a:r>
              <a:rPr lang="en-CA" dirty="0">
                <a:solidFill>
                  <a:schemeClr val="accent1"/>
                </a:solidFill>
              </a:rPr>
              <a:t>Clear explanations can prevent added trauma and help families adapt to loss</a:t>
            </a:r>
          </a:p>
          <a:p>
            <a:r>
              <a:rPr lang="en-CA" dirty="0">
                <a:solidFill>
                  <a:schemeClr val="accent1"/>
                </a:solidFill>
              </a:rPr>
              <a:t>Poor or unclear communication is linked to negative outcomes and may contribute to complicated grief</a:t>
            </a:r>
          </a:p>
          <a:p>
            <a:pPr marL="0" indent="0" algn="r">
              <a:buNone/>
            </a:pPr>
            <a:r>
              <a:rPr lang="en-CA" sz="1400" dirty="0">
                <a:solidFill>
                  <a:schemeClr val="accent1"/>
                </a:solidFill>
              </a:rPr>
              <a:t>(Hamano et al., 2023; Mori et al., 2018)</a:t>
            </a:r>
          </a:p>
        </p:txBody>
      </p:sp>
      <p:sp>
        <p:nvSpPr>
          <p:cNvPr id="4" name="TextBox 3">
            <a:extLst>
              <a:ext uri="{FF2B5EF4-FFF2-40B4-BE49-F238E27FC236}">
                <a16:creationId xmlns:a16="http://schemas.microsoft.com/office/drawing/2014/main" id="{D5DB2217-9A52-C170-C79A-A363C0D2A4D8}"/>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689360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25E0E-53A2-9DB9-7B3C-E124369E6EB7}"/>
              </a:ext>
            </a:extLst>
          </p:cNvPr>
          <p:cNvSpPr>
            <a:spLocks noGrp="1"/>
          </p:cNvSpPr>
          <p:nvPr>
            <p:ph type="title"/>
          </p:nvPr>
        </p:nvSpPr>
        <p:spPr>
          <a:xfrm>
            <a:off x="1553096" y="386212"/>
            <a:ext cx="5251316" cy="1807305"/>
          </a:xfrm>
        </p:spPr>
        <p:txBody>
          <a:bodyPr>
            <a:normAutofit/>
          </a:bodyPr>
          <a:lstStyle/>
          <a:p>
            <a:r>
              <a:rPr lang="en-CA" sz="3700" dirty="0">
                <a:solidFill>
                  <a:schemeClr val="accent1"/>
                </a:solidFill>
              </a:rPr>
              <a:t>Understanding Sympathy, Empathy and Compassion in communication</a:t>
            </a:r>
          </a:p>
        </p:txBody>
      </p:sp>
      <p:sp>
        <p:nvSpPr>
          <p:cNvPr id="3" name="Content Placeholder 2">
            <a:extLst>
              <a:ext uri="{FF2B5EF4-FFF2-40B4-BE49-F238E27FC236}">
                <a16:creationId xmlns:a16="http://schemas.microsoft.com/office/drawing/2014/main" id="{C222833D-423E-B83F-3300-FF21FC953A6E}"/>
              </a:ext>
            </a:extLst>
          </p:cNvPr>
          <p:cNvSpPr>
            <a:spLocks noGrp="1"/>
          </p:cNvSpPr>
          <p:nvPr>
            <p:ph idx="1"/>
          </p:nvPr>
        </p:nvSpPr>
        <p:spPr>
          <a:xfrm>
            <a:off x="1553096" y="2193517"/>
            <a:ext cx="4619621" cy="3843666"/>
          </a:xfrm>
        </p:spPr>
        <p:txBody>
          <a:bodyPr>
            <a:normAutofit/>
          </a:bodyPr>
          <a:lstStyle/>
          <a:p>
            <a:pPr marL="342900" indent="-342900">
              <a:buFont typeface="Arial" panose="020B0604020202020204" pitchFamily="34" charset="0"/>
              <a:buChar char="•"/>
            </a:pPr>
            <a:r>
              <a:rPr lang="en-CA" sz="2000" dirty="0">
                <a:solidFill>
                  <a:schemeClr val="accent1"/>
                </a:solidFill>
              </a:rPr>
              <a:t>Sympathy</a:t>
            </a:r>
          </a:p>
          <a:p>
            <a:pPr marL="800100" lvl="2" indent="-342900">
              <a:buFont typeface="Arial" panose="020B0604020202020204" pitchFamily="34" charset="0"/>
              <a:buChar char="•"/>
            </a:pPr>
            <a:r>
              <a:rPr lang="en-CA" dirty="0">
                <a:solidFill>
                  <a:schemeClr val="accent1"/>
                </a:solidFill>
              </a:rPr>
              <a:t>Sharing the feelings of another</a:t>
            </a:r>
          </a:p>
          <a:p>
            <a:pPr marL="800100" lvl="2" indent="-342900">
              <a:buFont typeface="Arial" panose="020B0604020202020204" pitchFamily="34" charset="0"/>
              <a:buChar char="•"/>
            </a:pPr>
            <a:r>
              <a:rPr lang="en-CA" dirty="0">
                <a:solidFill>
                  <a:schemeClr val="accent1"/>
                </a:solidFill>
              </a:rPr>
              <a:t>Understanding from your own perspective</a:t>
            </a:r>
          </a:p>
          <a:p>
            <a:pPr marL="800100" lvl="2" indent="-342900">
              <a:buFont typeface="Arial" panose="020B0604020202020204" pitchFamily="34" charset="0"/>
              <a:buChar char="•"/>
            </a:pPr>
            <a:r>
              <a:rPr lang="en-CA" dirty="0">
                <a:solidFill>
                  <a:schemeClr val="accent1"/>
                </a:solidFill>
              </a:rPr>
              <a:t>Reflecting on yourself</a:t>
            </a:r>
          </a:p>
          <a:p>
            <a:pPr marL="800100" lvl="2" indent="-342900">
              <a:buFont typeface="Arial" panose="020B0604020202020204" pitchFamily="34" charset="0"/>
              <a:buChar char="•"/>
            </a:pPr>
            <a:r>
              <a:rPr lang="en-CA" dirty="0">
                <a:solidFill>
                  <a:schemeClr val="accent1"/>
                </a:solidFill>
              </a:rPr>
              <a:t>Non-emotional</a:t>
            </a:r>
          </a:p>
          <a:p>
            <a:pPr marL="457200" lvl="2" indent="0">
              <a:buNone/>
            </a:pPr>
            <a:endParaRPr lang="en-CA" sz="1400" dirty="0">
              <a:solidFill>
                <a:schemeClr val="accent1"/>
              </a:solidFill>
            </a:endParaRPr>
          </a:p>
          <a:p>
            <a:pPr marL="457200" lvl="2" indent="0">
              <a:buNone/>
            </a:pPr>
            <a:r>
              <a:rPr lang="en-CA" sz="1400" dirty="0">
                <a:solidFill>
                  <a:schemeClr val="accent1"/>
                </a:solidFill>
              </a:rPr>
              <a:t>(David, Susan, 2022)</a:t>
            </a:r>
          </a:p>
        </p:txBody>
      </p:sp>
      <p:pic>
        <p:nvPicPr>
          <p:cNvPr id="5" name="Picture 4" descr="A card with a drawing of a triangle and a cloud&#10;&#10;AI-generated content may be incorrect.">
            <a:extLst>
              <a:ext uri="{FF2B5EF4-FFF2-40B4-BE49-F238E27FC236}">
                <a16:creationId xmlns:a16="http://schemas.microsoft.com/office/drawing/2014/main" id="{E5DDA4BD-B0DC-A45F-EF80-EAA99C1BFE92}"/>
              </a:ext>
            </a:extLst>
          </p:cNvPr>
          <p:cNvPicPr>
            <a:picLocks noChangeAspect="1"/>
          </p:cNvPicPr>
          <p:nvPr/>
        </p:nvPicPr>
        <p:blipFill>
          <a:blip r:embed="rId3">
            <a:extLst>
              <a:ext uri="{28A0092B-C50C-407E-A947-70E740481C1C}">
                <a14:useLocalDpi xmlns:a14="http://schemas.microsoft.com/office/drawing/2010/main" val="0"/>
              </a:ext>
            </a:extLst>
          </a:blip>
          <a:srcRect b="8852"/>
          <a:stretch>
            <a:fillRect/>
          </a:stretch>
        </p:blipFill>
        <p:spPr>
          <a:xfrm>
            <a:off x="6629400" y="10"/>
            <a:ext cx="5562600" cy="5321798"/>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TextBox 3">
            <a:extLst>
              <a:ext uri="{FF2B5EF4-FFF2-40B4-BE49-F238E27FC236}">
                <a16:creationId xmlns:a16="http://schemas.microsoft.com/office/drawing/2014/main" id="{2DB92576-009D-B745-8339-59276ADBBBA2}"/>
              </a:ext>
            </a:extLst>
          </p:cNvPr>
          <p:cNvSpPr txBox="1"/>
          <p:nvPr/>
        </p:nvSpPr>
        <p:spPr>
          <a:xfrm>
            <a:off x="9525000" y="6365240"/>
            <a:ext cx="4334256" cy="307777"/>
          </a:xfrm>
          <a:prstGeom prst="rect">
            <a:avLst/>
          </a:prstGeom>
          <a:noFill/>
        </p:spPr>
        <p:txBody>
          <a:bodyPr wrap="square" rtlCol="0">
            <a:spAutoFit/>
          </a:bodyPr>
          <a:lstStyle/>
          <a:p>
            <a:r>
              <a:rPr lang="en-US" sz="1400" dirty="0"/>
              <a:t>(David, Susan, 2022)</a:t>
            </a:r>
            <a:endParaRPr lang="en-CA" sz="1400" dirty="0"/>
          </a:p>
        </p:txBody>
      </p:sp>
      <p:sp>
        <p:nvSpPr>
          <p:cNvPr id="6" name="TextBox 5">
            <a:extLst>
              <a:ext uri="{FF2B5EF4-FFF2-40B4-BE49-F238E27FC236}">
                <a16:creationId xmlns:a16="http://schemas.microsoft.com/office/drawing/2014/main" id="{FF9C7B5C-83FB-C679-6777-6698DAC1142D}"/>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581858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EE8A-B052-0F94-C6F2-1C7769A5C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2523D-69D7-ACE5-44AF-504180ED819F}"/>
              </a:ext>
            </a:extLst>
          </p:cNvPr>
          <p:cNvSpPr>
            <a:spLocks noGrp="1"/>
          </p:cNvSpPr>
          <p:nvPr>
            <p:ph type="title"/>
          </p:nvPr>
        </p:nvSpPr>
        <p:spPr>
          <a:xfrm>
            <a:off x="1553096" y="281998"/>
            <a:ext cx="5251316" cy="1807305"/>
          </a:xfrm>
        </p:spPr>
        <p:txBody>
          <a:bodyPr>
            <a:normAutofit/>
          </a:bodyPr>
          <a:lstStyle/>
          <a:p>
            <a:r>
              <a:rPr lang="en-CA" sz="3700" dirty="0">
                <a:solidFill>
                  <a:schemeClr val="accent1"/>
                </a:solidFill>
              </a:rPr>
              <a:t>Understanding Sympathy, Empathy and Compassion in communication</a:t>
            </a:r>
          </a:p>
        </p:txBody>
      </p:sp>
      <p:sp>
        <p:nvSpPr>
          <p:cNvPr id="3" name="Content Placeholder 2">
            <a:extLst>
              <a:ext uri="{FF2B5EF4-FFF2-40B4-BE49-F238E27FC236}">
                <a16:creationId xmlns:a16="http://schemas.microsoft.com/office/drawing/2014/main" id="{6C51A261-F33D-79A4-E5E2-33FFE86FC85B}"/>
              </a:ext>
            </a:extLst>
          </p:cNvPr>
          <p:cNvSpPr>
            <a:spLocks noGrp="1"/>
          </p:cNvSpPr>
          <p:nvPr>
            <p:ph idx="1"/>
          </p:nvPr>
        </p:nvSpPr>
        <p:spPr>
          <a:xfrm>
            <a:off x="1553096" y="2089303"/>
            <a:ext cx="4619621" cy="3843666"/>
          </a:xfrm>
        </p:spPr>
        <p:txBody>
          <a:bodyPr>
            <a:normAutofit/>
          </a:bodyPr>
          <a:lstStyle/>
          <a:p>
            <a:pPr marL="342900" indent="-342900">
              <a:buFont typeface="Arial" panose="020B0604020202020204" pitchFamily="34" charset="0"/>
              <a:buChar char="•"/>
            </a:pPr>
            <a:r>
              <a:rPr lang="en-CA" sz="2000" dirty="0">
                <a:solidFill>
                  <a:schemeClr val="accent1"/>
                </a:solidFill>
              </a:rPr>
              <a:t>Empathy</a:t>
            </a:r>
          </a:p>
          <a:p>
            <a:pPr marL="800100" lvl="2" indent="-342900">
              <a:buFont typeface="Arial" panose="020B0604020202020204" pitchFamily="34" charset="0"/>
              <a:buChar char="•"/>
            </a:pPr>
            <a:r>
              <a:rPr lang="en-CA" dirty="0">
                <a:solidFill>
                  <a:schemeClr val="accent1"/>
                </a:solidFill>
              </a:rPr>
              <a:t>Imagining how another feels</a:t>
            </a:r>
          </a:p>
          <a:p>
            <a:pPr marL="800100" lvl="2" indent="-342900">
              <a:buFont typeface="Arial" panose="020B0604020202020204" pitchFamily="34" charset="0"/>
              <a:buChar char="•"/>
            </a:pPr>
            <a:r>
              <a:rPr lang="en-CA" dirty="0">
                <a:solidFill>
                  <a:schemeClr val="accent1"/>
                </a:solidFill>
              </a:rPr>
              <a:t>Perspective taking</a:t>
            </a:r>
          </a:p>
          <a:p>
            <a:pPr marL="800100" lvl="2" indent="-342900">
              <a:buFont typeface="Arial" panose="020B0604020202020204" pitchFamily="34" charset="0"/>
              <a:buChar char="•"/>
            </a:pPr>
            <a:r>
              <a:rPr lang="en-CA" dirty="0">
                <a:solidFill>
                  <a:schemeClr val="accent1"/>
                </a:solidFill>
              </a:rPr>
              <a:t>Non-judgmental; listening</a:t>
            </a:r>
          </a:p>
          <a:p>
            <a:pPr marL="800100" lvl="2" indent="-342900">
              <a:buFont typeface="Arial" panose="020B0604020202020204" pitchFamily="34" charset="0"/>
              <a:buChar char="•"/>
            </a:pPr>
            <a:r>
              <a:rPr lang="en-CA" dirty="0">
                <a:solidFill>
                  <a:schemeClr val="accent1"/>
                </a:solidFill>
              </a:rPr>
              <a:t>Recognizing emotion in another person that you maybe have felt before</a:t>
            </a:r>
          </a:p>
          <a:p>
            <a:pPr marL="800100" lvl="2" indent="-342900">
              <a:buFont typeface="Arial" panose="020B0604020202020204" pitchFamily="34" charset="0"/>
              <a:buChar char="•"/>
            </a:pPr>
            <a:r>
              <a:rPr lang="en-CA" dirty="0">
                <a:solidFill>
                  <a:schemeClr val="accent1"/>
                </a:solidFill>
              </a:rPr>
              <a:t>Communicating recognition of the emotion</a:t>
            </a:r>
          </a:p>
          <a:p>
            <a:pPr marL="457200" lvl="2" indent="0">
              <a:buNone/>
            </a:pPr>
            <a:endParaRPr lang="en-CA" sz="1400" dirty="0">
              <a:solidFill>
                <a:schemeClr val="accent1"/>
              </a:solidFill>
            </a:endParaRPr>
          </a:p>
          <a:p>
            <a:pPr marL="457200" lvl="2" indent="0">
              <a:buNone/>
            </a:pPr>
            <a:r>
              <a:rPr lang="en-CA" sz="1400" dirty="0">
                <a:solidFill>
                  <a:schemeClr val="accent1"/>
                </a:solidFill>
              </a:rPr>
              <a:t>(David, Susan, 2022)</a:t>
            </a:r>
          </a:p>
        </p:txBody>
      </p:sp>
      <p:sp>
        <p:nvSpPr>
          <p:cNvPr id="4" name="TextBox 3">
            <a:extLst>
              <a:ext uri="{FF2B5EF4-FFF2-40B4-BE49-F238E27FC236}">
                <a16:creationId xmlns:a16="http://schemas.microsoft.com/office/drawing/2014/main" id="{A441866C-325C-5142-67CF-A5DCCA0068D1}"/>
              </a:ext>
            </a:extLst>
          </p:cNvPr>
          <p:cNvSpPr txBox="1"/>
          <p:nvPr/>
        </p:nvSpPr>
        <p:spPr>
          <a:xfrm>
            <a:off x="9525000" y="6365240"/>
            <a:ext cx="4334256" cy="307777"/>
          </a:xfrm>
          <a:prstGeom prst="rect">
            <a:avLst/>
          </a:prstGeom>
          <a:noFill/>
        </p:spPr>
        <p:txBody>
          <a:bodyPr wrap="square" rtlCol="0">
            <a:spAutoFit/>
          </a:bodyPr>
          <a:lstStyle/>
          <a:p>
            <a:r>
              <a:rPr lang="en-US" sz="1400" dirty="0"/>
              <a:t>(David, Susan, 2022)</a:t>
            </a:r>
            <a:endParaRPr lang="en-CA" sz="1400" dirty="0"/>
          </a:p>
        </p:txBody>
      </p:sp>
      <p:pic>
        <p:nvPicPr>
          <p:cNvPr id="6" name="Content Placeholder 5" descr="A card with a drawing of a person and a cloud&#10;&#10;AI-generated content may be incorrect.">
            <a:extLst>
              <a:ext uri="{FF2B5EF4-FFF2-40B4-BE49-F238E27FC236}">
                <a16:creationId xmlns:a16="http://schemas.microsoft.com/office/drawing/2014/main" id="{E347DD91-699B-F990-3E7A-490116BDAE75}"/>
              </a:ext>
            </a:extLst>
          </p:cNvPr>
          <p:cNvPicPr>
            <a:picLocks noChangeAspect="1"/>
          </p:cNvPicPr>
          <p:nvPr/>
        </p:nvPicPr>
        <p:blipFill>
          <a:blip r:embed="rId3">
            <a:extLst>
              <a:ext uri="{28A0092B-C50C-407E-A947-70E740481C1C}">
                <a14:useLocalDpi xmlns:a14="http://schemas.microsoft.com/office/drawing/2010/main" val="0"/>
              </a:ext>
            </a:extLst>
          </a:blip>
          <a:srcRect t="1579" r="1" b="4399"/>
          <a:stretch>
            <a:fillRect/>
          </a:stretch>
        </p:blipFill>
        <p:spPr>
          <a:xfrm>
            <a:off x="6734181" y="10"/>
            <a:ext cx="5457819" cy="5386637"/>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extBox 4">
            <a:extLst>
              <a:ext uri="{FF2B5EF4-FFF2-40B4-BE49-F238E27FC236}">
                <a16:creationId xmlns:a16="http://schemas.microsoft.com/office/drawing/2014/main" id="{6B111EE4-EB96-CADD-2984-6C2A8988ECD6}"/>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566486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53196-835D-93FB-1048-AF1826C4FF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E8BBFD-45D9-D06E-F42F-E21BB7434D8D}"/>
              </a:ext>
            </a:extLst>
          </p:cNvPr>
          <p:cNvSpPr>
            <a:spLocks noGrp="1"/>
          </p:cNvSpPr>
          <p:nvPr>
            <p:ph type="title"/>
          </p:nvPr>
        </p:nvSpPr>
        <p:spPr>
          <a:xfrm>
            <a:off x="1519845" y="384549"/>
            <a:ext cx="5251316" cy="1807305"/>
          </a:xfrm>
        </p:spPr>
        <p:txBody>
          <a:bodyPr>
            <a:normAutofit/>
          </a:bodyPr>
          <a:lstStyle/>
          <a:p>
            <a:r>
              <a:rPr lang="en-CA" sz="3700" dirty="0">
                <a:solidFill>
                  <a:schemeClr val="accent1"/>
                </a:solidFill>
              </a:rPr>
              <a:t>Understanding Sympathy, Empathy and Compassion in communication</a:t>
            </a:r>
          </a:p>
        </p:txBody>
      </p:sp>
      <p:sp>
        <p:nvSpPr>
          <p:cNvPr id="3" name="Content Placeholder 2">
            <a:extLst>
              <a:ext uri="{FF2B5EF4-FFF2-40B4-BE49-F238E27FC236}">
                <a16:creationId xmlns:a16="http://schemas.microsoft.com/office/drawing/2014/main" id="{86B91C10-4BD6-5CE1-5B43-E8FC69F1B956}"/>
              </a:ext>
            </a:extLst>
          </p:cNvPr>
          <p:cNvSpPr>
            <a:spLocks noGrp="1"/>
          </p:cNvSpPr>
          <p:nvPr>
            <p:ph idx="1"/>
          </p:nvPr>
        </p:nvSpPr>
        <p:spPr>
          <a:xfrm>
            <a:off x="1817203" y="2191854"/>
            <a:ext cx="4619621" cy="3843666"/>
          </a:xfrm>
        </p:spPr>
        <p:txBody>
          <a:bodyPr>
            <a:normAutofit lnSpcReduction="10000"/>
          </a:bodyPr>
          <a:lstStyle/>
          <a:p>
            <a:pPr marL="342900" indent="-342900">
              <a:buFont typeface="Arial" panose="020B0604020202020204" pitchFamily="34" charset="0"/>
              <a:buChar char="•"/>
            </a:pPr>
            <a:r>
              <a:rPr lang="en-CA" sz="2000" dirty="0">
                <a:solidFill>
                  <a:schemeClr val="accent1"/>
                </a:solidFill>
              </a:rPr>
              <a:t>Compassion</a:t>
            </a:r>
          </a:p>
          <a:p>
            <a:pPr marL="800100" lvl="2" indent="-342900">
              <a:buFont typeface="Arial" panose="020B0604020202020204" pitchFamily="34" charset="0"/>
              <a:buChar char="•"/>
            </a:pPr>
            <a:r>
              <a:rPr lang="en-CA" dirty="0">
                <a:solidFill>
                  <a:schemeClr val="accent1"/>
                </a:solidFill>
              </a:rPr>
              <a:t>Imagining how another feels</a:t>
            </a:r>
          </a:p>
          <a:p>
            <a:pPr marL="800100" lvl="2" indent="-342900">
              <a:buFont typeface="Arial" panose="020B0604020202020204" pitchFamily="34" charset="0"/>
              <a:buChar char="•"/>
            </a:pPr>
            <a:r>
              <a:rPr lang="en-CA" dirty="0">
                <a:solidFill>
                  <a:schemeClr val="accent1"/>
                </a:solidFill>
              </a:rPr>
              <a:t>Perspective taking</a:t>
            </a:r>
          </a:p>
          <a:p>
            <a:pPr marL="800100" lvl="2" indent="-342900">
              <a:buFont typeface="Arial" panose="020B0604020202020204" pitchFamily="34" charset="0"/>
              <a:buChar char="•"/>
            </a:pPr>
            <a:r>
              <a:rPr lang="en-CA" dirty="0">
                <a:solidFill>
                  <a:schemeClr val="accent1"/>
                </a:solidFill>
              </a:rPr>
              <a:t>Non-judgmental; listening</a:t>
            </a:r>
          </a:p>
          <a:p>
            <a:pPr marL="800100" lvl="2" indent="-342900">
              <a:buFont typeface="Arial" panose="020B0604020202020204" pitchFamily="34" charset="0"/>
              <a:buChar char="•"/>
            </a:pPr>
            <a:r>
              <a:rPr lang="en-CA" dirty="0">
                <a:solidFill>
                  <a:schemeClr val="accent1"/>
                </a:solidFill>
              </a:rPr>
              <a:t>Recognizing emotion in another person that you maybe have felt before</a:t>
            </a:r>
          </a:p>
          <a:p>
            <a:pPr marL="800100" lvl="2" indent="-342900">
              <a:buFont typeface="Arial" panose="020B0604020202020204" pitchFamily="34" charset="0"/>
              <a:buChar char="•"/>
            </a:pPr>
            <a:r>
              <a:rPr lang="en-CA" dirty="0">
                <a:solidFill>
                  <a:schemeClr val="accent1"/>
                </a:solidFill>
              </a:rPr>
              <a:t>Communicating recognition of the emotion</a:t>
            </a:r>
          </a:p>
          <a:p>
            <a:pPr marL="800100" lvl="2" indent="-342900">
              <a:buFont typeface="Arial" panose="020B0604020202020204" pitchFamily="34" charset="0"/>
              <a:buChar char="•"/>
            </a:pPr>
            <a:r>
              <a:rPr lang="en-CA" dirty="0">
                <a:solidFill>
                  <a:schemeClr val="accent1"/>
                </a:solidFill>
                <a:highlight>
                  <a:srgbClr val="FFFF00"/>
                </a:highlight>
              </a:rPr>
              <a:t>Taking action to reduce the suffering of the other</a:t>
            </a:r>
          </a:p>
          <a:p>
            <a:pPr marL="457200" lvl="2" indent="0">
              <a:buNone/>
            </a:pPr>
            <a:endParaRPr lang="en-CA" sz="1400" dirty="0">
              <a:solidFill>
                <a:schemeClr val="accent1"/>
              </a:solidFill>
            </a:endParaRPr>
          </a:p>
          <a:p>
            <a:pPr marL="457200" lvl="2" indent="0">
              <a:buNone/>
            </a:pPr>
            <a:r>
              <a:rPr lang="en-CA" sz="1400" dirty="0">
                <a:solidFill>
                  <a:schemeClr val="accent1"/>
                </a:solidFill>
              </a:rPr>
              <a:t>(David, Susan, 2022)</a:t>
            </a:r>
          </a:p>
        </p:txBody>
      </p:sp>
      <p:sp>
        <p:nvSpPr>
          <p:cNvPr id="4" name="TextBox 3">
            <a:extLst>
              <a:ext uri="{FF2B5EF4-FFF2-40B4-BE49-F238E27FC236}">
                <a16:creationId xmlns:a16="http://schemas.microsoft.com/office/drawing/2014/main" id="{6911F721-2ABF-81FE-85DE-1F97E04280F8}"/>
              </a:ext>
            </a:extLst>
          </p:cNvPr>
          <p:cNvSpPr txBox="1"/>
          <p:nvPr/>
        </p:nvSpPr>
        <p:spPr>
          <a:xfrm>
            <a:off x="9525000" y="6365240"/>
            <a:ext cx="4334256" cy="307777"/>
          </a:xfrm>
          <a:prstGeom prst="rect">
            <a:avLst/>
          </a:prstGeom>
          <a:noFill/>
        </p:spPr>
        <p:txBody>
          <a:bodyPr wrap="square" rtlCol="0">
            <a:spAutoFit/>
          </a:bodyPr>
          <a:lstStyle/>
          <a:p>
            <a:r>
              <a:rPr lang="en-US" sz="1400" dirty="0"/>
              <a:t>(David, Susan, 2022)</a:t>
            </a:r>
            <a:endParaRPr lang="en-CA" sz="1400" dirty="0"/>
          </a:p>
        </p:txBody>
      </p:sp>
      <p:pic>
        <p:nvPicPr>
          <p:cNvPr id="5" name="Content Placeholder 8" descr="A drawing of a person holding a cloud&#10;&#10;AI-generated content may be incorrect.">
            <a:extLst>
              <a:ext uri="{FF2B5EF4-FFF2-40B4-BE49-F238E27FC236}">
                <a16:creationId xmlns:a16="http://schemas.microsoft.com/office/drawing/2014/main" id="{5D99C63F-4838-639E-BCF0-EE4C4EE1F879}"/>
              </a:ext>
            </a:extLst>
          </p:cNvPr>
          <p:cNvPicPr>
            <a:picLocks noChangeAspect="1"/>
          </p:cNvPicPr>
          <p:nvPr/>
        </p:nvPicPr>
        <p:blipFill>
          <a:blip r:embed="rId3">
            <a:extLst>
              <a:ext uri="{28A0092B-C50C-407E-A947-70E740481C1C}">
                <a14:useLocalDpi xmlns:a14="http://schemas.microsoft.com/office/drawing/2010/main" val="0"/>
              </a:ext>
            </a:extLst>
          </a:blip>
          <a:srcRect r="-1" b="8276"/>
          <a:stretch>
            <a:fillRect/>
          </a:stretch>
        </p:blipFill>
        <p:spPr>
          <a:xfrm>
            <a:off x="6734181" y="10"/>
            <a:ext cx="5457819" cy="5320135"/>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90FBB1B1-768A-9EAA-D5D9-CA9B9448B0E5}"/>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57515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8696E5-6B55-02F1-37BD-C441E544FF8B}"/>
              </a:ext>
            </a:extLst>
          </p:cNvPr>
          <p:cNvSpPr>
            <a:spLocks noGrp="1"/>
          </p:cNvSpPr>
          <p:nvPr>
            <p:ph type="body" sz="quarter" idx="13"/>
          </p:nvPr>
        </p:nvSpPr>
        <p:spPr/>
        <p:txBody>
          <a:bodyPr/>
          <a:lstStyle/>
          <a:p>
            <a:r>
              <a:rPr lang="en-CA" sz="4000" dirty="0">
                <a:solidFill>
                  <a:schemeClr val="accent1"/>
                </a:solidFill>
              </a:rPr>
              <a:t>Guiding Families through Death Pronouncement</a:t>
            </a:r>
          </a:p>
        </p:txBody>
      </p:sp>
      <p:sp>
        <p:nvSpPr>
          <p:cNvPr id="3" name="Content Placeholder 2">
            <a:extLst>
              <a:ext uri="{FF2B5EF4-FFF2-40B4-BE49-F238E27FC236}">
                <a16:creationId xmlns:a16="http://schemas.microsoft.com/office/drawing/2014/main" id="{279BE7DF-6646-C05F-70C8-0C684832B0AB}"/>
              </a:ext>
            </a:extLst>
          </p:cNvPr>
          <p:cNvSpPr>
            <a:spLocks noGrp="1"/>
          </p:cNvSpPr>
          <p:nvPr>
            <p:ph idx="1"/>
          </p:nvPr>
        </p:nvSpPr>
        <p:spPr/>
        <p:txBody>
          <a:bodyPr/>
          <a:lstStyle/>
          <a:p>
            <a:r>
              <a:rPr lang="en-CA" sz="2000" dirty="0">
                <a:solidFill>
                  <a:schemeClr val="accent1"/>
                </a:solidFill>
              </a:rPr>
              <a:t>Nurses often enter highly emotional situations where fear and uncertainty are present, yet trust is built from the very first visit</a:t>
            </a:r>
          </a:p>
          <a:p>
            <a:r>
              <a:rPr lang="en-CA" sz="2000" dirty="0">
                <a:solidFill>
                  <a:schemeClr val="accent1"/>
                </a:solidFill>
              </a:rPr>
              <a:t>Death pronouncement requires the same calm, compassionate approach</a:t>
            </a:r>
          </a:p>
          <a:p>
            <a:r>
              <a:rPr lang="en-CA" sz="2000" dirty="0">
                <a:solidFill>
                  <a:schemeClr val="accent1"/>
                </a:solidFill>
              </a:rPr>
              <a:t>Introduce yourself and remain calm</a:t>
            </a:r>
          </a:p>
          <a:p>
            <a:r>
              <a:rPr lang="en-CA" sz="2000" dirty="0">
                <a:solidFill>
                  <a:schemeClr val="accent1"/>
                </a:solidFill>
              </a:rPr>
              <a:t>Gently ask, “Can you tell me what is happening” – listen, assess, and proceed with care</a:t>
            </a:r>
          </a:p>
          <a:p>
            <a:r>
              <a:rPr lang="en-CA" sz="2000" dirty="0">
                <a:solidFill>
                  <a:schemeClr val="accent1"/>
                </a:solidFill>
              </a:rPr>
              <a:t>Explain each action as you move through the pronouncement process</a:t>
            </a:r>
          </a:p>
          <a:p>
            <a:r>
              <a:rPr lang="en-CA" sz="2000" dirty="0">
                <a:solidFill>
                  <a:schemeClr val="accent1"/>
                </a:solidFill>
              </a:rPr>
              <a:t>Ensure the patient’s dignity is always preserved</a:t>
            </a:r>
          </a:p>
          <a:p>
            <a:r>
              <a:rPr lang="en-CA" sz="2000" dirty="0">
                <a:solidFill>
                  <a:schemeClr val="accent1"/>
                </a:solidFill>
              </a:rPr>
              <a:t>Offer to contact others the family may want present</a:t>
            </a:r>
          </a:p>
          <a:p>
            <a:r>
              <a:rPr lang="en-CA" sz="2000" dirty="0">
                <a:solidFill>
                  <a:schemeClr val="accent1"/>
                </a:solidFill>
              </a:rPr>
              <a:t>Maintain a steady, reassuring presence</a:t>
            </a:r>
          </a:p>
          <a:p>
            <a:pPr marL="0" indent="0" algn="r">
              <a:buNone/>
            </a:pPr>
            <a:r>
              <a:rPr lang="en-CA" sz="1400" dirty="0">
                <a:solidFill>
                  <a:schemeClr val="accent1"/>
                </a:solidFill>
              </a:rPr>
              <a:t>(Churcher &amp; Dowie, 2020; Hamano et al., 2023; Pattison, N. 2008)</a:t>
            </a:r>
          </a:p>
          <a:p>
            <a:endParaRPr lang="en-CA" dirty="0"/>
          </a:p>
        </p:txBody>
      </p:sp>
      <p:sp>
        <p:nvSpPr>
          <p:cNvPr id="4" name="TextBox 3">
            <a:extLst>
              <a:ext uri="{FF2B5EF4-FFF2-40B4-BE49-F238E27FC236}">
                <a16:creationId xmlns:a16="http://schemas.microsoft.com/office/drawing/2014/main" id="{5681448E-92D1-6BFA-C890-A1971AA7A601}"/>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198201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6C400C-E4A8-9F8A-9ECE-179A25868D14}"/>
              </a:ext>
            </a:extLst>
          </p:cNvPr>
          <p:cNvSpPr>
            <a:spLocks noGrp="1"/>
          </p:cNvSpPr>
          <p:nvPr>
            <p:ph type="body" sz="quarter" idx="13"/>
          </p:nvPr>
        </p:nvSpPr>
        <p:spPr/>
        <p:txBody>
          <a:bodyPr/>
          <a:lstStyle/>
          <a:p>
            <a:r>
              <a:rPr lang="en-CA" dirty="0">
                <a:solidFill>
                  <a:schemeClr val="accent1"/>
                </a:solidFill>
              </a:rPr>
              <a:t>Supporting Families after Death at Home</a:t>
            </a:r>
          </a:p>
        </p:txBody>
      </p:sp>
      <p:sp>
        <p:nvSpPr>
          <p:cNvPr id="3" name="Content Placeholder 2">
            <a:extLst>
              <a:ext uri="{FF2B5EF4-FFF2-40B4-BE49-F238E27FC236}">
                <a16:creationId xmlns:a16="http://schemas.microsoft.com/office/drawing/2014/main" id="{32D27DB0-6CC9-40B1-877E-A0D9A9E9A83C}"/>
              </a:ext>
            </a:extLst>
          </p:cNvPr>
          <p:cNvSpPr>
            <a:spLocks noGrp="1"/>
          </p:cNvSpPr>
          <p:nvPr>
            <p:ph idx="1"/>
          </p:nvPr>
        </p:nvSpPr>
        <p:spPr/>
        <p:txBody>
          <a:bodyPr/>
          <a:lstStyle/>
          <a:p>
            <a:r>
              <a:rPr lang="en-CA" sz="2000" dirty="0">
                <a:solidFill>
                  <a:schemeClr val="accent1"/>
                </a:solidFill>
              </a:rPr>
              <a:t>This time with their loved one is meaningful – it is the family’s final chance to say good-bye in a familiar setting</a:t>
            </a:r>
          </a:p>
          <a:p>
            <a:r>
              <a:rPr lang="en-CA" sz="2000" dirty="0">
                <a:solidFill>
                  <a:schemeClr val="accent1"/>
                </a:solidFill>
              </a:rPr>
              <a:t>Offer guidance about when to call the funeral home and what to expect when they arrive</a:t>
            </a:r>
          </a:p>
          <a:p>
            <a:r>
              <a:rPr lang="en-CA" sz="2000" dirty="0">
                <a:solidFill>
                  <a:schemeClr val="accent1"/>
                </a:solidFill>
              </a:rPr>
              <a:t>Fulfill any reporting and documentation requirements per agency policy</a:t>
            </a:r>
          </a:p>
          <a:p>
            <a:r>
              <a:rPr lang="en-CA" sz="2000" dirty="0">
                <a:solidFill>
                  <a:schemeClr val="accent1"/>
                </a:solidFill>
              </a:rPr>
              <a:t>If possible, remain until the funeral home attends</a:t>
            </a:r>
          </a:p>
          <a:p>
            <a:r>
              <a:rPr lang="en-CA" sz="2000" dirty="0">
                <a:solidFill>
                  <a:schemeClr val="accent1"/>
                </a:solidFill>
              </a:rPr>
              <a:t>Before leaving:</a:t>
            </a:r>
          </a:p>
          <a:p>
            <a:pPr lvl="1"/>
            <a:r>
              <a:rPr lang="en-CA" sz="2000" dirty="0">
                <a:solidFill>
                  <a:schemeClr val="accent1"/>
                </a:solidFill>
              </a:rPr>
              <a:t>Sit with the family </a:t>
            </a:r>
          </a:p>
          <a:p>
            <a:pPr lvl="1"/>
            <a:r>
              <a:rPr lang="en-CA" sz="2000" dirty="0">
                <a:solidFill>
                  <a:schemeClr val="accent1"/>
                </a:solidFill>
              </a:rPr>
              <a:t>Ask if others need to be notified</a:t>
            </a:r>
          </a:p>
          <a:p>
            <a:pPr lvl="1"/>
            <a:r>
              <a:rPr lang="en-CA" sz="2000" dirty="0">
                <a:solidFill>
                  <a:schemeClr val="accent1"/>
                </a:solidFill>
              </a:rPr>
              <a:t>Ensure they understand the next steps and invite any final questions</a:t>
            </a:r>
          </a:p>
          <a:p>
            <a:pPr marL="0" indent="0" algn="r">
              <a:buNone/>
            </a:pPr>
            <a:r>
              <a:rPr lang="en-CA" sz="1400" dirty="0">
                <a:solidFill>
                  <a:schemeClr val="accent1"/>
                </a:solidFill>
              </a:rPr>
              <a:t>(Rawlings, </a:t>
            </a:r>
            <a:r>
              <a:rPr lang="en-CA" sz="1400" dirty="0" err="1">
                <a:solidFill>
                  <a:schemeClr val="accent1"/>
                </a:solidFill>
              </a:rPr>
              <a:t>Winsall</a:t>
            </a:r>
            <a:r>
              <a:rPr lang="en-CA" sz="1400" dirty="0">
                <a:solidFill>
                  <a:schemeClr val="accent1"/>
                </a:solidFill>
              </a:rPr>
              <a:t>, Yin &amp; Devery, 2022)</a:t>
            </a:r>
          </a:p>
          <a:p>
            <a:endParaRPr lang="en-CA" dirty="0"/>
          </a:p>
        </p:txBody>
      </p:sp>
      <p:sp>
        <p:nvSpPr>
          <p:cNvPr id="4" name="TextBox 3">
            <a:extLst>
              <a:ext uri="{FF2B5EF4-FFF2-40B4-BE49-F238E27FC236}">
                <a16:creationId xmlns:a16="http://schemas.microsoft.com/office/drawing/2014/main" id="{871D96D0-A241-295E-894A-32A62EE165DA}"/>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972401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40BA6C-3730-F845-B95E-328FE7D32100}"/>
              </a:ext>
            </a:extLst>
          </p:cNvPr>
          <p:cNvSpPr>
            <a:spLocks noGrp="1"/>
          </p:cNvSpPr>
          <p:nvPr>
            <p:ph type="body" sz="quarter" idx="13"/>
          </p:nvPr>
        </p:nvSpPr>
        <p:spPr/>
        <p:txBody>
          <a:bodyPr/>
          <a:lstStyle/>
          <a:p>
            <a:r>
              <a:rPr lang="en-CA" dirty="0">
                <a:solidFill>
                  <a:schemeClr val="accent1"/>
                </a:solidFill>
              </a:rPr>
              <a:t>Key Considerations in Death Pronouncement</a:t>
            </a:r>
          </a:p>
        </p:txBody>
      </p:sp>
      <p:sp>
        <p:nvSpPr>
          <p:cNvPr id="3" name="Content Placeholder 2">
            <a:extLst>
              <a:ext uri="{FF2B5EF4-FFF2-40B4-BE49-F238E27FC236}">
                <a16:creationId xmlns:a16="http://schemas.microsoft.com/office/drawing/2014/main" id="{238F1A83-2B66-B31A-D613-DE45C526AE0D}"/>
              </a:ext>
            </a:extLst>
          </p:cNvPr>
          <p:cNvSpPr>
            <a:spLocks noGrp="1"/>
          </p:cNvSpPr>
          <p:nvPr>
            <p:ph idx="1"/>
          </p:nvPr>
        </p:nvSpPr>
        <p:spPr/>
        <p:txBody>
          <a:bodyPr/>
          <a:lstStyle/>
          <a:p>
            <a:r>
              <a:rPr lang="en-CA" dirty="0">
                <a:solidFill>
                  <a:schemeClr val="accent1"/>
                </a:solidFill>
              </a:rPr>
              <a:t>Culture and Ethnicity</a:t>
            </a:r>
          </a:p>
          <a:p>
            <a:r>
              <a:rPr lang="en-CA" dirty="0">
                <a:solidFill>
                  <a:schemeClr val="accent1"/>
                </a:solidFill>
              </a:rPr>
              <a:t>Family Dynamics – “Past, present and future”</a:t>
            </a:r>
          </a:p>
          <a:p>
            <a:r>
              <a:rPr lang="en-CA" dirty="0">
                <a:solidFill>
                  <a:schemeClr val="accent1"/>
                </a:solidFill>
              </a:rPr>
              <a:t>Pronouncements involving children</a:t>
            </a:r>
          </a:p>
        </p:txBody>
      </p:sp>
      <p:sp>
        <p:nvSpPr>
          <p:cNvPr id="4" name="TextBox 3">
            <a:extLst>
              <a:ext uri="{FF2B5EF4-FFF2-40B4-BE49-F238E27FC236}">
                <a16:creationId xmlns:a16="http://schemas.microsoft.com/office/drawing/2014/main" id="{4C4EE9AA-1805-C27A-DCC6-15D60B69382C}"/>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3155447798"/>
      </p:ext>
    </p:extLst>
  </p:cSld>
  <p:clrMapOvr>
    <a:masterClrMapping/>
  </p:clrMapOvr>
</p:sld>
</file>

<file path=ppt/theme/theme1.xml><?xml version="1.0" encoding="utf-8"?>
<a:theme xmlns:a="http://schemas.openxmlformats.org/drawingml/2006/main" name="White PowerPoint Theme">
  <a:themeElements>
    <a:clrScheme name="Hospice Colours">
      <a:dk1>
        <a:srgbClr val="2A5CAA"/>
      </a:dk1>
      <a:lt1>
        <a:sysClr val="window" lastClr="FFFFFF"/>
      </a:lt1>
      <a:dk2>
        <a:srgbClr val="508BE2"/>
      </a:dk2>
      <a:lt2>
        <a:srgbClr val="DDE4EC"/>
      </a:lt2>
      <a:accent1>
        <a:srgbClr val="000000"/>
      </a:accent1>
      <a:accent2>
        <a:srgbClr val="FFFFFF"/>
      </a:accent2>
      <a:accent3>
        <a:srgbClr val="A5A5A5"/>
      </a:accent3>
      <a:accent4>
        <a:srgbClr val="4472C4"/>
      </a:accent4>
      <a:accent5>
        <a:srgbClr val="5B9BD5"/>
      </a:accent5>
      <a:accent6>
        <a:srgbClr val="023160"/>
      </a:accent6>
      <a:hlink>
        <a:srgbClr val="4472C4"/>
      </a:hlink>
      <a:folHlink>
        <a:srgbClr val="954F72"/>
      </a:folHlink>
    </a:clrScheme>
    <a:fontScheme name="Hospice Fonts">
      <a:majorFont>
        <a:latin typeface="Myriad Roman Bold"/>
        <a:ea typeface=""/>
        <a:cs typeface=""/>
      </a:majorFont>
      <a:minorFont>
        <a:latin typeface="Myriad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ite PowerPoint Theme" id="{710DD613-0864-4046-BB50-6B37EE2C8E1F}" vid="{EC3F3C4E-2748-4EF1-AF83-C1804E7A29B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White PowerPoint Theme</Template>
  <TotalTime>334</TotalTime>
  <Words>1641</Words>
  <Application>Microsoft Office PowerPoint</Application>
  <PresentationFormat>Widescreen</PresentationFormat>
  <Paragraphs>128</Paragraphs>
  <Slides>11</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Aptos</vt:lpstr>
      <vt:lpstr>Aptos Display</vt:lpstr>
      <vt:lpstr>Arial</vt:lpstr>
      <vt:lpstr>Myriad Roman</vt:lpstr>
      <vt:lpstr>White PowerPoint Theme</vt:lpstr>
      <vt:lpstr>1_Office Theme</vt:lpstr>
      <vt:lpstr>Grief, Loss and Bereavement –  “The Art of the Visit” Module Two: Supporting a Pronouncement</vt:lpstr>
      <vt:lpstr>PowerPoint Presentation</vt:lpstr>
      <vt:lpstr>PowerPoint Presentation</vt:lpstr>
      <vt:lpstr>Understanding Sympathy, Empathy and Compassion in communication</vt:lpstr>
      <vt:lpstr>Understanding Sympathy, Empathy and Compassion in communication</vt:lpstr>
      <vt:lpstr>Understanding Sympathy, Empathy and Compassion in communication</vt:lpstr>
      <vt:lpstr>PowerPoint Presentation</vt:lpstr>
      <vt:lpstr>PowerPoint Presentation</vt:lpstr>
      <vt:lpstr>PowerPoint Presentation</vt:lpstr>
      <vt:lpstr>Our Learning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Alisha Leventis</dc:creator>
  <cp:lastModifiedBy>Alisha Leventis</cp:lastModifiedBy>
  <cp:revision>19</cp:revision>
  <dcterms:created xsi:type="dcterms:W3CDTF">2026-01-06T13:51:50Z</dcterms:created>
  <dcterms:modified xsi:type="dcterms:W3CDTF">2026-08-10T15:02:51Z</dcterms:modified>
</cp:coreProperties>
</file>