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5" r:id="rId2"/>
  </p:sldMasterIdLst>
  <p:notesMasterIdLst>
    <p:notesMasterId r:id="rId25"/>
  </p:notesMasterIdLst>
  <p:sldIdLst>
    <p:sldId id="257" r:id="rId3"/>
    <p:sldId id="256" r:id="rId4"/>
    <p:sldId id="289" r:id="rId5"/>
    <p:sldId id="290" r:id="rId6"/>
    <p:sldId id="291" r:id="rId7"/>
    <p:sldId id="292" r:id="rId8"/>
    <p:sldId id="293" r:id="rId9"/>
    <p:sldId id="294" r:id="rId10"/>
    <p:sldId id="318" r:id="rId11"/>
    <p:sldId id="319" r:id="rId12"/>
    <p:sldId id="329" r:id="rId13"/>
    <p:sldId id="330" r:id="rId14"/>
    <p:sldId id="331" r:id="rId15"/>
    <p:sldId id="332" r:id="rId16"/>
    <p:sldId id="333" r:id="rId17"/>
    <p:sldId id="334" r:id="rId18"/>
    <p:sldId id="335" r:id="rId19"/>
    <p:sldId id="336" r:id="rId20"/>
    <p:sldId id="337" r:id="rId21"/>
    <p:sldId id="338" r:id="rId22"/>
    <p:sldId id="342" r:id="rId23"/>
    <p:sldId id="34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190" autoAdjust="0"/>
  </p:normalViewPr>
  <p:slideViewPr>
    <p:cSldViewPr snapToGrid="0">
      <p:cViewPr varScale="1">
        <p:scale>
          <a:sx n="84" d="100"/>
          <a:sy n="84" d="100"/>
        </p:scale>
        <p:origin x="159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7DA038-B8CA-41D9-B6E2-CD5D9E47C51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4AE0035-ADDD-47FC-AB26-703EAAD1DAB7}">
      <dgm:prSet/>
      <dgm:spPr/>
      <dgm:t>
        <a:bodyPr/>
        <a:lstStyle/>
        <a:p>
          <a:r>
            <a:rPr lang="en-CA">
              <a:solidFill>
                <a:schemeClr val="accent1"/>
              </a:solidFill>
            </a:rPr>
            <a:t>Developed by palliative care experts; language tested by patients</a:t>
          </a:r>
          <a:endParaRPr lang="en-US">
            <a:solidFill>
              <a:schemeClr val="accent1"/>
            </a:solidFill>
          </a:endParaRPr>
        </a:p>
      </dgm:t>
    </dgm:pt>
    <dgm:pt modelId="{3072674A-C3C8-45BC-8189-EE8B6D5DCABE}" type="parTrans" cxnId="{15063020-2F65-410D-90E7-B67552F2E8B5}">
      <dgm:prSet/>
      <dgm:spPr/>
      <dgm:t>
        <a:bodyPr/>
        <a:lstStyle/>
        <a:p>
          <a:endParaRPr lang="en-US"/>
        </a:p>
      </dgm:t>
    </dgm:pt>
    <dgm:pt modelId="{3D0A2109-C58F-47BA-8445-1B07F90E1E48}" type="sibTrans" cxnId="{15063020-2F65-410D-90E7-B67552F2E8B5}">
      <dgm:prSet/>
      <dgm:spPr/>
      <dgm:t>
        <a:bodyPr/>
        <a:lstStyle/>
        <a:p>
          <a:endParaRPr lang="en-US"/>
        </a:p>
      </dgm:t>
    </dgm:pt>
    <dgm:pt modelId="{304BC212-58A1-4386-8044-4083C55518C8}">
      <dgm:prSet/>
      <dgm:spPr/>
      <dgm:t>
        <a:bodyPr/>
        <a:lstStyle/>
        <a:p>
          <a:r>
            <a:rPr lang="en-US">
              <a:solidFill>
                <a:schemeClr val="accent1"/>
              </a:solidFill>
            </a:rPr>
            <a:t>Encourages more frequent, earlier, and higher-quality conversations with patients</a:t>
          </a:r>
        </a:p>
      </dgm:t>
    </dgm:pt>
    <dgm:pt modelId="{21D230FC-6322-4B1E-B5E7-F51597C1C763}" type="parTrans" cxnId="{1C3E5303-998E-43EC-A480-8ADFE1F64C31}">
      <dgm:prSet/>
      <dgm:spPr/>
      <dgm:t>
        <a:bodyPr/>
        <a:lstStyle/>
        <a:p>
          <a:endParaRPr lang="en-US"/>
        </a:p>
      </dgm:t>
    </dgm:pt>
    <dgm:pt modelId="{780DB1CB-7696-4590-8837-423F915FD62D}" type="sibTrans" cxnId="{1C3E5303-998E-43EC-A480-8ADFE1F64C31}">
      <dgm:prSet/>
      <dgm:spPr/>
      <dgm:t>
        <a:bodyPr/>
        <a:lstStyle/>
        <a:p>
          <a:endParaRPr lang="en-US"/>
        </a:p>
      </dgm:t>
    </dgm:pt>
    <dgm:pt modelId="{B239476D-0755-437E-90A2-0AB41FE9FF76}">
      <dgm:prSet/>
      <dgm:spPr/>
      <dgm:t>
        <a:bodyPr/>
        <a:lstStyle/>
        <a:p>
          <a:r>
            <a:rPr lang="en-CA">
              <a:solidFill>
                <a:schemeClr val="accent1"/>
              </a:solidFill>
            </a:rPr>
            <a:t>Focuses on patient’s goals, values and priorities for care</a:t>
          </a:r>
          <a:endParaRPr lang="en-US">
            <a:solidFill>
              <a:schemeClr val="accent1"/>
            </a:solidFill>
          </a:endParaRPr>
        </a:p>
      </dgm:t>
    </dgm:pt>
    <dgm:pt modelId="{86DB6349-0659-4F80-B1E1-92EF1A08BE13}" type="parTrans" cxnId="{2B4DCEDF-894B-429A-8354-AAD75086BCA6}">
      <dgm:prSet/>
      <dgm:spPr/>
      <dgm:t>
        <a:bodyPr/>
        <a:lstStyle/>
        <a:p>
          <a:endParaRPr lang="en-US"/>
        </a:p>
      </dgm:t>
    </dgm:pt>
    <dgm:pt modelId="{D793868A-4B35-4DDB-8F80-CF09F16FCA58}" type="sibTrans" cxnId="{2B4DCEDF-894B-429A-8354-AAD75086BCA6}">
      <dgm:prSet/>
      <dgm:spPr/>
      <dgm:t>
        <a:bodyPr/>
        <a:lstStyle/>
        <a:p>
          <a:endParaRPr lang="en-US"/>
        </a:p>
      </dgm:t>
    </dgm:pt>
    <dgm:pt modelId="{6D63FD11-6703-42B2-B556-45D2F2F9A951}">
      <dgm:prSet/>
      <dgm:spPr/>
      <dgm:t>
        <a:bodyPr/>
        <a:lstStyle/>
        <a:p>
          <a:r>
            <a:rPr lang="en-CA">
              <a:solidFill>
                <a:schemeClr val="accent1"/>
              </a:solidFill>
            </a:rPr>
            <a:t>Guides future care planning</a:t>
          </a:r>
          <a:endParaRPr lang="en-US">
            <a:solidFill>
              <a:schemeClr val="accent1"/>
            </a:solidFill>
          </a:endParaRPr>
        </a:p>
      </dgm:t>
    </dgm:pt>
    <dgm:pt modelId="{251FC2FF-0A4D-49EF-BE4F-819810BA6573}" type="parTrans" cxnId="{F92D6A33-1207-417F-80DC-B448D44F8D30}">
      <dgm:prSet/>
      <dgm:spPr/>
      <dgm:t>
        <a:bodyPr/>
        <a:lstStyle/>
        <a:p>
          <a:endParaRPr lang="en-US"/>
        </a:p>
      </dgm:t>
    </dgm:pt>
    <dgm:pt modelId="{46B9C824-3F81-42AB-970F-56AF453B391D}" type="sibTrans" cxnId="{F92D6A33-1207-417F-80DC-B448D44F8D30}">
      <dgm:prSet/>
      <dgm:spPr/>
      <dgm:t>
        <a:bodyPr/>
        <a:lstStyle/>
        <a:p>
          <a:endParaRPr lang="en-US"/>
        </a:p>
      </dgm:t>
    </dgm:pt>
    <dgm:pt modelId="{4B3C19B7-0256-497E-9E50-B9492226B1F3}">
      <dgm:prSet/>
      <dgm:spPr/>
      <dgm:t>
        <a:bodyPr/>
        <a:lstStyle/>
        <a:p>
          <a:r>
            <a:rPr lang="en-CA">
              <a:solidFill>
                <a:schemeClr val="accent1"/>
              </a:solidFill>
            </a:rPr>
            <a:t>Easy to use framework for all clinicians</a:t>
          </a:r>
          <a:endParaRPr lang="en-US">
            <a:solidFill>
              <a:schemeClr val="accent1"/>
            </a:solidFill>
          </a:endParaRPr>
        </a:p>
      </dgm:t>
    </dgm:pt>
    <dgm:pt modelId="{240B2329-1951-4D04-B918-EEAA2B8CE900}" type="parTrans" cxnId="{63E0A3BF-843D-4C82-9ED4-95B38DD5798F}">
      <dgm:prSet/>
      <dgm:spPr/>
      <dgm:t>
        <a:bodyPr/>
        <a:lstStyle/>
        <a:p>
          <a:endParaRPr lang="en-US"/>
        </a:p>
      </dgm:t>
    </dgm:pt>
    <dgm:pt modelId="{062D5434-088A-4DA5-8954-9F02C54039AC}" type="sibTrans" cxnId="{63E0A3BF-843D-4C82-9ED4-95B38DD5798F}">
      <dgm:prSet/>
      <dgm:spPr/>
      <dgm:t>
        <a:bodyPr/>
        <a:lstStyle/>
        <a:p>
          <a:endParaRPr lang="en-US"/>
        </a:p>
      </dgm:t>
    </dgm:pt>
    <dgm:pt modelId="{246AA5C1-9B39-4ABD-B91D-E3F862777037}" type="pres">
      <dgm:prSet presAssocID="{FD7DA038-B8CA-41D9-B6E2-CD5D9E47C516}" presName="root" presStyleCnt="0">
        <dgm:presLayoutVars>
          <dgm:dir/>
          <dgm:resizeHandles val="exact"/>
        </dgm:presLayoutVars>
      </dgm:prSet>
      <dgm:spPr/>
    </dgm:pt>
    <dgm:pt modelId="{BB796CA9-0387-499A-8740-F35CC9FE53FE}" type="pres">
      <dgm:prSet presAssocID="{B4AE0035-ADDD-47FC-AB26-703EAAD1DAB7}" presName="compNode" presStyleCnt="0"/>
      <dgm:spPr/>
    </dgm:pt>
    <dgm:pt modelId="{3DB08EE5-E16F-410D-A128-3E46A4FE929E}" type="pres">
      <dgm:prSet presAssocID="{B4AE0035-ADDD-47FC-AB26-703EAAD1DAB7}" presName="bgRect" presStyleLbl="bgShp" presStyleIdx="0" presStyleCnt="5"/>
      <dgm:spPr/>
    </dgm:pt>
    <dgm:pt modelId="{88EEEF08-EE51-4AD5-A0F5-9008EFB02163}" type="pres">
      <dgm:prSet presAssocID="{B4AE0035-ADDD-47FC-AB26-703EAAD1DAB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spital"/>
        </a:ext>
      </dgm:extLst>
    </dgm:pt>
    <dgm:pt modelId="{86B63DC9-F2B7-4513-A37F-DAF8FEF41C2B}" type="pres">
      <dgm:prSet presAssocID="{B4AE0035-ADDD-47FC-AB26-703EAAD1DAB7}" presName="spaceRect" presStyleCnt="0"/>
      <dgm:spPr/>
    </dgm:pt>
    <dgm:pt modelId="{F001CB29-16C0-4DDF-933A-DA748360D91F}" type="pres">
      <dgm:prSet presAssocID="{B4AE0035-ADDD-47FC-AB26-703EAAD1DAB7}" presName="parTx" presStyleLbl="revTx" presStyleIdx="0" presStyleCnt="5">
        <dgm:presLayoutVars>
          <dgm:chMax val="0"/>
          <dgm:chPref val="0"/>
        </dgm:presLayoutVars>
      </dgm:prSet>
      <dgm:spPr/>
    </dgm:pt>
    <dgm:pt modelId="{60B84456-D5DB-4483-97B9-205ADA2284EE}" type="pres">
      <dgm:prSet presAssocID="{3D0A2109-C58F-47BA-8445-1B07F90E1E48}" presName="sibTrans" presStyleCnt="0"/>
      <dgm:spPr/>
    </dgm:pt>
    <dgm:pt modelId="{5B740F30-3737-4FDB-9AC3-D989DEEC6762}" type="pres">
      <dgm:prSet presAssocID="{304BC212-58A1-4386-8044-4083C55518C8}" presName="compNode" presStyleCnt="0"/>
      <dgm:spPr/>
    </dgm:pt>
    <dgm:pt modelId="{CEE97403-ADC2-4BE5-BBBA-473C9DF4A652}" type="pres">
      <dgm:prSet presAssocID="{304BC212-58A1-4386-8044-4083C55518C8}" presName="bgRect" presStyleLbl="bgShp" presStyleIdx="1" presStyleCnt="5"/>
      <dgm:spPr/>
    </dgm:pt>
    <dgm:pt modelId="{7C0FB5DA-E818-46E3-B758-0B51DC5F1860}" type="pres">
      <dgm:prSet presAssocID="{304BC212-58A1-4386-8044-4083C55518C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B74A8F94-D21A-4716-B34F-9079DA6751B4}" type="pres">
      <dgm:prSet presAssocID="{304BC212-58A1-4386-8044-4083C55518C8}" presName="spaceRect" presStyleCnt="0"/>
      <dgm:spPr/>
    </dgm:pt>
    <dgm:pt modelId="{8F7EA286-33BA-402C-9475-B2EC7D56D37C}" type="pres">
      <dgm:prSet presAssocID="{304BC212-58A1-4386-8044-4083C55518C8}" presName="parTx" presStyleLbl="revTx" presStyleIdx="1" presStyleCnt="5">
        <dgm:presLayoutVars>
          <dgm:chMax val="0"/>
          <dgm:chPref val="0"/>
        </dgm:presLayoutVars>
      </dgm:prSet>
      <dgm:spPr/>
    </dgm:pt>
    <dgm:pt modelId="{302762DB-7F91-47C5-ACDB-74B02F0BE3FD}" type="pres">
      <dgm:prSet presAssocID="{780DB1CB-7696-4590-8837-423F915FD62D}" presName="sibTrans" presStyleCnt="0"/>
      <dgm:spPr/>
    </dgm:pt>
    <dgm:pt modelId="{EF28E659-B900-439A-84D6-C960A4E8F8A6}" type="pres">
      <dgm:prSet presAssocID="{B239476D-0755-437E-90A2-0AB41FE9FF76}" presName="compNode" presStyleCnt="0"/>
      <dgm:spPr/>
    </dgm:pt>
    <dgm:pt modelId="{E53F4064-602F-4C3C-8BE8-23D744AEF17C}" type="pres">
      <dgm:prSet presAssocID="{B239476D-0755-437E-90A2-0AB41FE9FF76}" presName="bgRect" presStyleLbl="bgShp" presStyleIdx="2" presStyleCnt="5"/>
      <dgm:spPr/>
    </dgm:pt>
    <dgm:pt modelId="{0606E692-B0BC-4A46-B50B-16987E7BA86C}" type="pres">
      <dgm:prSet presAssocID="{B239476D-0755-437E-90A2-0AB41FE9FF76}"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llseye"/>
        </a:ext>
      </dgm:extLst>
    </dgm:pt>
    <dgm:pt modelId="{A4C1951F-466C-4061-B01C-F82155381CFD}" type="pres">
      <dgm:prSet presAssocID="{B239476D-0755-437E-90A2-0AB41FE9FF76}" presName="spaceRect" presStyleCnt="0"/>
      <dgm:spPr/>
    </dgm:pt>
    <dgm:pt modelId="{A7724357-F9FA-4783-A539-6FBE9DF29CBD}" type="pres">
      <dgm:prSet presAssocID="{B239476D-0755-437E-90A2-0AB41FE9FF76}" presName="parTx" presStyleLbl="revTx" presStyleIdx="2" presStyleCnt="5">
        <dgm:presLayoutVars>
          <dgm:chMax val="0"/>
          <dgm:chPref val="0"/>
        </dgm:presLayoutVars>
      </dgm:prSet>
      <dgm:spPr/>
    </dgm:pt>
    <dgm:pt modelId="{217C6A8A-E952-4151-AAB9-A78968DCA634}" type="pres">
      <dgm:prSet presAssocID="{D793868A-4B35-4DDB-8F80-CF09F16FCA58}" presName="sibTrans" presStyleCnt="0"/>
      <dgm:spPr/>
    </dgm:pt>
    <dgm:pt modelId="{DDAF5AA9-60C6-4EDF-83F7-B8F93CAFEE9C}" type="pres">
      <dgm:prSet presAssocID="{6D63FD11-6703-42B2-B556-45D2F2F9A951}" presName="compNode" presStyleCnt="0"/>
      <dgm:spPr/>
    </dgm:pt>
    <dgm:pt modelId="{257D8096-6366-4E7A-8127-EAB88CEC46AA}" type="pres">
      <dgm:prSet presAssocID="{6D63FD11-6703-42B2-B556-45D2F2F9A951}" presName="bgRect" presStyleLbl="bgShp" presStyleIdx="3" presStyleCnt="5"/>
      <dgm:spPr/>
    </dgm:pt>
    <dgm:pt modelId="{0C13C291-9DE5-446C-9752-209DE9B191A5}" type="pres">
      <dgm:prSet presAssocID="{6D63FD11-6703-42B2-B556-45D2F2F9A951}"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91ABE720-575A-4002-B63E-9D8CB5646502}" type="pres">
      <dgm:prSet presAssocID="{6D63FD11-6703-42B2-B556-45D2F2F9A951}" presName="spaceRect" presStyleCnt="0"/>
      <dgm:spPr/>
    </dgm:pt>
    <dgm:pt modelId="{34FE91BF-74AA-4AEE-A4F5-5176FFDB6B62}" type="pres">
      <dgm:prSet presAssocID="{6D63FD11-6703-42B2-B556-45D2F2F9A951}" presName="parTx" presStyleLbl="revTx" presStyleIdx="3" presStyleCnt="5">
        <dgm:presLayoutVars>
          <dgm:chMax val="0"/>
          <dgm:chPref val="0"/>
        </dgm:presLayoutVars>
      </dgm:prSet>
      <dgm:spPr/>
    </dgm:pt>
    <dgm:pt modelId="{7012E711-C8D9-4320-A21D-4C7194043AF1}" type="pres">
      <dgm:prSet presAssocID="{46B9C824-3F81-42AB-970F-56AF453B391D}" presName="sibTrans" presStyleCnt="0"/>
      <dgm:spPr/>
    </dgm:pt>
    <dgm:pt modelId="{4588853E-8924-4572-A7E1-4B795AA185CF}" type="pres">
      <dgm:prSet presAssocID="{4B3C19B7-0256-497E-9E50-B9492226B1F3}" presName="compNode" presStyleCnt="0"/>
      <dgm:spPr/>
    </dgm:pt>
    <dgm:pt modelId="{60E665E9-C4D3-463B-B0C4-0DD600F2BB5C}" type="pres">
      <dgm:prSet presAssocID="{4B3C19B7-0256-497E-9E50-B9492226B1F3}" presName="bgRect" presStyleLbl="bgShp" presStyleIdx="4" presStyleCnt="5"/>
      <dgm:spPr/>
    </dgm:pt>
    <dgm:pt modelId="{06FBA575-FAE5-4DFD-A5B5-E8CE2946F8E9}" type="pres">
      <dgm:prSet presAssocID="{4B3C19B7-0256-497E-9E50-B9492226B1F3}"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mart Phone"/>
        </a:ext>
      </dgm:extLst>
    </dgm:pt>
    <dgm:pt modelId="{20C62723-88C3-465D-AE19-DC4AEDFBD509}" type="pres">
      <dgm:prSet presAssocID="{4B3C19B7-0256-497E-9E50-B9492226B1F3}" presName="spaceRect" presStyleCnt="0"/>
      <dgm:spPr/>
    </dgm:pt>
    <dgm:pt modelId="{AD11E447-E783-4773-BE82-9621B7DF2CE7}" type="pres">
      <dgm:prSet presAssocID="{4B3C19B7-0256-497E-9E50-B9492226B1F3}" presName="parTx" presStyleLbl="revTx" presStyleIdx="4" presStyleCnt="5">
        <dgm:presLayoutVars>
          <dgm:chMax val="0"/>
          <dgm:chPref val="0"/>
        </dgm:presLayoutVars>
      </dgm:prSet>
      <dgm:spPr/>
    </dgm:pt>
  </dgm:ptLst>
  <dgm:cxnLst>
    <dgm:cxn modelId="{1C3E5303-998E-43EC-A480-8ADFE1F64C31}" srcId="{FD7DA038-B8CA-41D9-B6E2-CD5D9E47C516}" destId="{304BC212-58A1-4386-8044-4083C55518C8}" srcOrd="1" destOrd="0" parTransId="{21D230FC-6322-4B1E-B5E7-F51597C1C763}" sibTransId="{780DB1CB-7696-4590-8837-423F915FD62D}"/>
    <dgm:cxn modelId="{9D3FE91D-A027-441E-8F3A-891E92251214}" type="presOf" srcId="{304BC212-58A1-4386-8044-4083C55518C8}" destId="{8F7EA286-33BA-402C-9475-B2EC7D56D37C}" srcOrd="0" destOrd="0" presId="urn:microsoft.com/office/officeart/2018/2/layout/IconVerticalSolidList"/>
    <dgm:cxn modelId="{15063020-2F65-410D-90E7-B67552F2E8B5}" srcId="{FD7DA038-B8CA-41D9-B6E2-CD5D9E47C516}" destId="{B4AE0035-ADDD-47FC-AB26-703EAAD1DAB7}" srcOrd="0" destOrd="0" parTransId="{3072674A-C3C8-45BC-8189-EE8B6D5DCABE}" sibTransId="{3D0A2109-C58F-47BA-8445-1B07F90E1E48}"/>
    <dgm:cxn modelId="{F92D6A33-1207-417F-80DC-B448D44F8D30}" srcId="{FD7DA038-B8CA-41D9-B6E2-CD5D9E47C516}" destId="{6D63FD11-6703-42B2-B556-45D2F2F9A951}" srcOrd="3" destOrd="0" parTransId="{251FC2FF-0A4D-49EF-BE4F-819810BA6573}" sibTransId="{46B9C824-3F81-42AB-970F-56AF453B391D}"/>
    <dgm:cxn modelId="{78E9AD46-5B5C-465C-BEC2-EA9F96F615A6}" type="presOf" srcId="{FD7DA038-B8CA-41D9-B6E2-CD5D9E47C516}" destId="{246AA5C1-9B39-4ABD-B91D-E3F862777037}" srcOrd="0" destOrd="0" presId="urn:microsoft.com/office/officeart/2018/2/layout/IconVerticalSolidList"/>
    <dgm:cxn modelId="{76225173-598C-40CE-9B26-174CB45E639B}" type="presOf" srcId="{4B3C19B7-0256-497E-9E50-B9492226B1F3}" destId="{AD11E447-E783-4773-BE82-9621B7DF2CE7}" srcOrd="0" destOrd="0" presId="urn:microsoft.com/office/officeart/2018/2/layout/IconVerticalSolidList"/>
    <dgm:cxn modelId="{0169B457-A03A-4317-B5B3-C78969F1D0AE}" type="presOf" srcId="{B239476D-0755-437E-90A2-0AB41FE9FF76}" destId="{A7724357-F9FA-4783-A539-6FBE9DF29CBD}" srcOrd="0" destOrd="0" presId="urn:microsoft.com/office/officeart/2018/2/layout/IconVerticalSolidList"/>
    <dgm:cxn modelId="{16A417AD-B58C-4590-8C61-66CBD419EC2C}" type="presOf" srcId="{6D63FD11-6703-42B2-B556-45D2F2F9A951}" destId="{34FE91BF-74AA-4AEE-A4F5-5176FFDB6B62}" srcOrd="0" destOrd="0" presId="urn:microsoft.com/office/officeart/2018/2/layout/IconVerticalSolidList"/>
    <dgm:cxn modelId="{63E0A3BF-843D-4C82-9ED4-95B38DD5798F}" srcId="{FD7DA038-B8CA-41D9-B6E2-CD5D9E47C516}" destId="{4B3C19B7-0256-497E-9E50-B9492226B1F3}" srcOrd="4" destOrd="0" parTransId="{240B2329-1951-4D04-B918-EEAA2B8CE900}" sibTransId="{062D5434-088A-4DA5-8954-9F02C54039AC}"/>
    <dgm:cxn modelId="{2B4DCEDF-894B-429A-8354-AAD75086BCA6}" srcId="{FD7DA038-B8CA-41D9-B6E2-CD5D9E47C516}" destId="{B239476D-0755-437E-90A2-0AB41FE9FF76}" srcOrd="2" destOrd="0" parTransId="{86DB6349-0659-4F80-B1E1-92EF1A08BE13}" sibTransId="{D793868A-4B35-4DDB-8F80-CF09F16FCA58}"/>
    <dgm:cxn modelId="{47C863E0-DE20-40D3-ACC0-54D4F128620D}" type="presOf" srcId="{B4AE0035-ADDD-47FC-AB26-703EAAD1DAB7}" destId="{F001CB29-16C0-4DDF-933A-DA748360D91F}" srcOrd="0" destOrd="0" presId="urn:microsoft.com/office/officeart/2018/2/layout/IconVerticalSolidList"/>
    <dgm:cxn modelId="{C6144037-3A32-4CB6-9A96-1C16BCDB1F36}" type="presParOf" srcId="{246AA5C1-9B39-4ABD-B91D-E3F862777037}" destId="{BB796CA9-0387-499A-8740-F35CC9FE53FE}" srcOrd="0" destOrd="0" presId="urn:microsoft.com/office/officeart/2018/2/layout/IconVerticalSolidList"/>
    <dgm:cxn modelId="{313B698B-B972-4278-A66F-9D940AE13843}" type="presParOf" srcId="{BB796CA9-0387-499A-8740-F35CC9FE53FE}" destId="{3DB08EE5-E16F-410D-A128-3E46A4FE929E}" srcOrd="0" destOrd="0" presId="urn:microsoft.com/office/officeart/2018/2/layout/IconVerticalSolidList"/>
    <dgm:cxn modelId="{39EE8BC9-B9C8-4140-BFBF-3E3AE24FFA3F}" type="presParOf" srcId="{BB796CA9-0387-499A-8740-F35CC9FE53FE}" destId="{88EEEF08-EE51-4AD5-A0F5-9008EFB02163}" srcOrd="1" destOrd="0" presId="urn:microsoft.com/office/officeart/2018/2/layout/IconVerticalSolidList"/>
    <dgm:cxn modelId="{F3A7FDD9-A560-4D3C-B179-EACC75F90A80}" type="presParOf" srcId="{BB796CA9-0387-499A-8740-F35CC9FE53FE}" destId="{86B63DC9-F2B7-4513-A37F-DAF8FEF41C2B}" srcOrd="2" destOrd="0" presId="urn:microsoft.com/office/officeart/2018/2/layout/IconVerticalSolidList"/>
    <dgm:cxn modelId="{5243E6BB-E530-4E69-A413-E3531BA87B7A}" type="presParOf" srcId="{BB796CA9-0387-499A-8740-F35CC9FE53FE}" destId="{F001CB29-16C0-4DDF-933A-DA748360D91F}" srcOrd="3" destOrd="0" presId="urn:microsoft.com/office/officeart/2018/2/layout/IconVerticalSolidList"/>
    <dgm:cxn modelId="{3D750CF2-5681-435A-81D2-FE85796749AA}" type="presParOf" srcId="{246AA5C1-9B39-4ABD-B91D-E3F862777037}" destId="{60B84456-D5DB-4483-97B9-205ADA2284EE}" srcOrd="1" destOrd="0" presId="urn:microsoft.com/office/officeart/2018/2/layout/IconVerticalSolidList"/>
    <dgm:cxn modelId="{5DBD8AB1-51F8-42B2-9FB4-BA1F49D24C50}" type="presParOf" srcId="{246AA5C1-9B39-4ABD-B91D-E3F862777037}" destId="{5B740F30-3737-4FDB-9AC3-D989DEEC6762}" srcOrd="2" destOrd="0" presId="urn:microsoft.com/office/officeart/2018/2/layout/IconVerticalSolidList"/>
    <dgm:cxn modelId="{7DEDF5BB-FB8B-4C92-BF6F-836AEF838888}" type="presParOf" srcId="{5B740F30-3737-4FDB-9AC3-D989DEEC6762}" destId="{CEE97403-ADC2-4BE5-BBBA-473C9DF4A652}" srcOrd="0" destOrd="0" presId="urn:microsoft.com/office/officeart/2018/2/layout/IconVerticalSolidList"/>
    <dgm:cxn modelId="{7B0BC92D-0CAC-4017-A4C1-076DCCF150A7}" type="presParOf" srcId="{5B740F30-3737-4FDB-9AC3-D989DEEC6762}" destId="{7C0FB5DA-E818-46E3-B758-0B51DC5F1860}" srcOrd="1" destOrd="0" presId="urn:microsoft.com/office/officeart/2018/2/layout/IconVerticalSolidList"/>
    <dgm:cxn modelId="{FC29BEFE-9D6A-46A1-AC59-B4BC8BB110BA}" type="presParOf" srcId="{5B740F30-3737-4FDB-9AC3-D989DEEC6762}" destId="{B74A8F94-D21A-4716-B34F-9079DA6751B4}" srcOrd="2" destOrd="0" presId="urn:microsoft.com/office/officeart/2018/2/layout/IconVerticalSolidList"/>
    <dgm:cxn modelId="{32789452-4C00-4B89-A195-95EA31031C6F}" type="presParOf" srcId="{5B740F30-3737-4FDB-9AC3-D989DEEC6762}" destId="{8F7EA286-33BA-402C-9475-B2EC7D56D37C}" srcOrd="3" destOrd="0" presId="urn:microsoft.com/office/officeart/2018/2/layout/IconVerticalSolidList"/>
    <dgm:cxn modelId="{DAD00A6D-CDB8-48BE-94CB-301BFDA74033}" type="presParOf" srcId="{246AA5C1-9B39-4ABD-B91D-E3F862777037}" destId="{302762DB-7F91-47C5-ACDB-74B02F0BE3FD}" srcOrd="3" destOrd="0" presId="urn:microsoft.com/office/officeart/2018/2/layout/IconVerticalSolidList"/>
    <dgm:cxn modelId="{EB603D99-FAF8-4C18-BA3F-A1C51D18117F}" type="presParOf" srcId="{246AA5C1-9B39-4ABD-B91D-E3F862777037}" destId="{EF28E659-B900-439A-84D6-C960A4E8F8A6}" srcOrd="4" destOrd="0" presId="urn:microsoft.com/office/officeart/2018/2/layout/IconVerticalSolidList"/>
    <dgm:cxn modelId="{CA4B6176-E24A-4668-8954-7CBB1040A777}" type="presParOf" srcId="{EF28E659-B900-439A-84D6-C960A4E8F8A6}" destId="{E53F4064-602F-4C3C-8BE8-23D744AEF17C}" srcOrd="0" destOrd="0" presId="urn:microsoft.com/office/officeart/2018/2/layout/IconVerticalSolidList"/>
    <dgm:cxn modelId="{E01BC563-4834-401C-9364-3D6F14DB9FE2}" type="presParOf" srcId="{EF28E659-B900-439A-84D6-C960A4E8F8A6}" destId="{0606E692-B0BC-4A46-B50B-16987E7BA86C}" srcOrd="1" destOrd="0" presId="urn:microsoft.com/office/officeart/2018/2/layout/IconVerticalSolidList"/>
    <dgm:cxn modelId="{859334C9-161D-4B17-AB43-41CCA7E71703}" type="presParOf" srcId="{EF28E659-B900-439A-84D6-C960A4E8F8A6}" destId="{A4C1951F-466C-4061-B01C-F82155381CFD}" srcOrd="2" destOrd="0" presId="urn:microsoft.com/office/officeart/2018/2/layout/IconVerticalSolidList"/>
    <dgm:cxn modelId="{2835AD36-C5ED-483D-8522-9AD6F6F25320}" type="presParOf" srcId="{EF28E659-B900-439A-84D6-C960A4E8F8A6}" destId="{A7724357-F9FA-4783-A539-6FBE9DF29CBD}" srcOrd="3" destOrd="0" presId="urn:microsoft.com/office/officeart/2018/2/layout/IconVerticalSolidList"/>
    <dgm:cxn modelId="{824B95BB-76D5-46BA-8F8B-E79C07FB5551}" type="presParOf" srcId="{246AA5C1-9B39-4ABD-B91D-E3F862777037}" destId="{217C6A8A-E952-4151-AAB9-A78968DCA634}" srcOrd="5" destOrd="0" presId="urn:microsoft.com/office/officeart/2018/2/layout/IconVerticalSolidList"/>
    <dgm:cxn modelId="{C95A7F5F-5F34-43ED-8F88-CB14E53D2E32}" type="presParOf" srcId="{246AA5C1-9B39-4ABD-B91D-E3F862777037}" destId="{DDAF5AA9-60C6-4EDF-83F7-B8F93CAFEE9C}" srcOrd="6" destOrd="0" presId="urn:microsoft.com/office/officeart/2018/2/layout/IconVerticalSolidList"/>
    <dgm:cxn modelId="{2501655D-0509-405C-BB48-15A0124A2BC5}" type="presParOf" srcId="{DDAF5AA9-60C6-4EDF-83F7-B8F93CAFEE9C}" destId="{257D8096-6366-4E7A-8127-EAB88CEC46AA}" srcOrd="0" destOrd="0" presId="urn:microsoft.com/office/officeart/2018/2/layout/IconVerticalSolidList"/>
    <dgm:cxn modelId="{BE5DF51C-5CA3-436C-AFED-9B6ED15DECB2}" type="presParOf" srcId="{DDAF5AA9-60C6-4EDF-83F7-B8F93CAFEE9C}" destId="{0C13C291-9DE5-446C-9752-209DE9B191A5}" srcOrd="1" destOrd="0" presId="urn:microsoft.com/office/officeart/2018/2/layout/IconVerticalSolidList"/>
    <dgm:cxn modelId="{B3E0087E-3371-4C04-B77E-C3E03043BCAE}" type="presParOf" srcId="{DDAF5AA9-60C6-4EDF-83F7-B8F93CAFEE9C}" destId="{91ABE720-575A-4002-B63E-9D8CB5646502}" srcOrd="2" destOrd="0" presId="urn:microsoft.com/office/officeart/2018/2/layout/IconVerticalSolidList"/>
    <dgm:cxn modelId="{3E410D25-3081-4386-9985-5895E238B06A}" type="presParOf" srcId="{DDAF5AA9-60C6-4EDF-83F7-B8F93CAFEE9C}" destId="{34FE91BF-74AA-4AEE-A4F5-5176FFDB6B62}" srcOrd="3" destOrd="0" presId="urn:microsoft.com/office/officeart/2018/2/layout/IconVerticalSolidList"/>
    <dgm:cxn modelId="{7706231C-79D1-4155-A06B-F4B5690EED1A}" type="presParOf" srcId="{246AA5C1-9B39-4ABD-B91D-E3F862777037}" destId="{7012E711-C8D9-4320-A21D-4C7194043AF1}" srcOrd="7" destOrd="0" presId="urn:microsoft.com/office/officeart/2018/2/layout/IconVerticalSolidList"/>
    <dgm:cxn modelId="{1C6232E6-6E60-4C12-BD7C-AA85E181D622}" type="presParOf" srcId="{246AA5C1-9B39-4ABD-B91D-E3F862777037}" destId="{4588853E-8924-4572-A7E1-4B795AA185CF}" srcOrd="8" destOrd="0" presId="urn:microsoft.com/office/officeart/2018/2/layout/IconVerticalSolidList"/>
    <dgm:cxn modelId="{CBDA97A8-CF97-42B9-A0CD-92FF25BD1E52}" type="presParOf" srcId="{4588853E-8924-4572-A7E1-4B795AA185CF}" destId="{60E665E9-C4D3-463B-B0C4-0DD600F2BB5C}" srcOrd="0" destOrd="0" presId="urn:microsoft.com/office/officeart/2018/2/layout/IconVerticalSolidList"/>
    <dgm:cxn modelId="{1AA7F540-696D-47D8-ADA5-AA1515483D38}" type="presParOf" srcId="{4588853E-8924-4572-A7E1-4B795AA185CF}" destId="{06FBA575-FAE5-4DFD-A5B5-E8CE2946F8E9}" srcOrd="1" destOrd="0" presId="urn:microsoft.com/office/officeart/2018/2/layout/IconVerticalSolidList"/>
    <dgm:cxn modelId="{038366BC-D0D0-4F85-90B5-BC7FB64A3460}" type="presParOf" srcId="{4588853E-8924-4572-A7E1-4B795AA185CF}" destId="{20C62723-88C3-465D-AE19-DC4AEDFBD509}" srcOrd="2" destOrd="0" presId="urn:microsoft.com/office/officeart/2018/2/layout/IconVerticalSolidList"/>
    <dgm:cxn modelId="{5BF42A01-4A1D-4AD6-BDEE-113815D7BCD8}" type="presParOf" srcId="{4588853E-8924-4572-A7E1-4B795AA185CF}" destId="{AD11E447-E783-4773-BE82-9621B7DF2CE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EA076C-E0F0-47B3-86DE-189106D3BBE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A07B38BD-8D64-47A0-920B-5A4ACDD4E705}">
      <dgm:prSet/>
      <dgm:spPr/>
      <dgm:t>
        <a:bodyPr/>
        <a:lstStyle/>
        <a:p>
          <a:r>
            <a:rPr lang="en-CA">
              <a:solidFill>
                <a:schemeClr val="accent2"/>
              </a:solidFill>
            </a:rPr>
            <a:t>Remember:</a:t>
          </a:r>
          <a:endParaRPr lang="en-US">
            <a:solidFill>
              <a:schemeClr val="accent2"/>
            </a:solidFill>
          </a:endParaRPr>
        </a:p>
      </dgm:t>
    </dgm:pt>
    <dgm:pt modelId="{ABD67054-2510-47C9-A82C-DAA4BF9BD325}" type="parTrans" cxnId="{8308E844-EEA3-4196-ACD2-23884954999C}">
      <dgm:prSet/>
      <dgm:spPr/>
      <dgm:t>
        <a:bodyPr/>
        <a:lstStyle/>
        <a:p>
          <a:endParaRPr lang="en-US"/>
        </a:p>
      </dgm:t>
    </dgm:pt>
    <dgm:pt modelId="{E3F195E2-5A8A-41DB-A73D-E35C0241273E}" type="sibTrans" cxnId="{8308E844-EEA3-4196-ACD2-23884954999C}">
      <dgm:prSet/>
      <dgm:spPr/>
      <dgm:t>
        <a:bodyPr/>
        <a:lstStyle/>
        <a:p>
          <a:endParaRPr lang="en-US"/>
        </a:p>
      </dgm:t>
    </dgm:pt>
    <dgm:pt modelId="{55207362-C7C2-4EA7-A7A3-3BD468D2436E}">
      <dgm:prSet custT="1"/>
      <dgm:spPr/>
      <dgm:t>
        <a:bodyPr/>
        <a:lstStyle/>
        <a:p>
          <a:pPr algn="l"/>
          <a:r>
            <a:rPr lang="en-CA" sz="2400">
              <a:solidFill>
                <a:schemeClr val="accent1"/>
              </a:solidFill>
            </a:rPr>
            <a:t>BIG emotions are ok – give people time and space to spontaneously feel. You don’t need to know what to say, stay calm and offer your presence. </a:t>
          </a:r>
          <a:endParaRPr lang="en-US" sz="2400">
            <a:solidFill>
              <a:schemeClr val="accent1"/>
            </a:solidFill>
          </a:endParaRPr>
        </a:p>
      </dgm:t>
    </dgm:pt>
    <dgm:pt modelId="{F6C17491-749C-4AE5-9A6C-A8B10F85E5C6}" type="parTrans" cxnId="{B58629EF-3FB5-489D-A126-65F50253956E}">
      <dgm:prSet/>
      <dgm:spPr/>
      <dgm:t>
        <a:bodyPr/>
        <a:lstStyle/>
        <a:p>
          <a:endParaRPr lang="en-US"/>
        </a:p>
      </dgm:t>
    </dgm:pt>
    <dgm:pt modelId="{9F891CA7-F2BB-458F-89AD-0AC37507BDD0}" type="sibTrans" cxnId="{B58629EF-3FB5-489D-A126-65F50253956E}">
      <dgm:prSet/>
      <dgm:spPr/>
      <dgm:t>
        <a:bodyPr/>
        <a:lstStyle/>
        <a:p>
          <a:endParaRPr lang="en-US"/>
        </a:p>
      </dgm:t>
    </dgm:pt>
    <dgm:pt modelId="{8C99376D-4ED2-417B-B53C-D6C70FCE6ACC}">
      <dgm:prSet custT="1"/>
      <dgm:spPr/>
      <dgm:t>
        <a:bodyPr/>
        <a:lstStyle/>
        <a:p>
          <a:pPr algn="l"/>
          <a:r>
            <a:rPr lang="en-CA" sz="2400">
              <a:solidFill>
                <a:schemeClr val="accent1"/>
              </a:solidFill>
            </a:rPr>
            <a:t>Don’t stop emotional reactions by speaking up or offering tissues, give the safe space to allow the emotions to occur</a:t>
          </a:r>
          <a:endParaRPr lang="en-US" sz="2400">
            <a:solidFill>
              <a:schemeClr val="accent1"/>
            </a:solidFill>
          </a:endParaRPr>
        </a:p>
      </dgm:t>
    </dgm:pt>
    <dgm:pt modelId="{8C4EBCE6-C638-4996-8019-66C1BEA9D91A}" type="parTrans" cxnId="{11EB99AA-2585-4142-BCDD-6841B06D403E}">
      <dgm:prSet/>
      <dgm:spPr/>
      <dgm:t>
        <a:bodyPr/>
        <a:lstStyle/>
        <a:p>
          <a:endParaRPr lang="en-US"/>
        </a:p>
      </dgm:t>
    </dgm:pt>
    <dgm:pt modelId="{60227927-27FB-47D0-93EA-0677A573B67D}" type="sibTrans" cxnId="{11EB99AA-2585-4142-BCDD-6841B06D403E}">
      <dgm:prSet/>
      <dgm:spPr/>
      <dgm:t>
        <a:bodyPr/>
        <a:lstStyle/>
        <a:p>
          <a:endParaRPr lang="en-US"/>
        </a:p>
      </dgm:t>
    </dgm:pt>
    <dgm:pt modelId="{2ED704B2-D903-4ABE-86CC-4AAF5E054E61}">
      <dgm:prSet custT="1"/>
      <dgm:spPr/>
      <dgm:t>
        <a:bodyPr/>
        <a:lstStyle/>
        <a:p>
          <a:pPr algn="r">
            <a:buFontTx/>
            <a:buNone/>
          </a:pPr>
          <a:r>
            <a:rPr lang="en-US" sz="1400">
              <a:solidFill>
                <a:schemeClr val="accent1"/>
              </a:solidFill>
            </a:rPr>
            <a:t>(Canadian Virtual Hospice, n.d.)</a:t>
          </a:r>
          <a:endParaRPr lang="en-US" sz="2400">
            <a:solidFill>
              <a:schemeClr val="accent1"/>
            </a:solidFill>
          </a:endParaRPr>
        </a:p>
      </dgm:t>
    </dgm:pt>
    <dgm:pt modelId="{FB160EFF-4F1B-4F2B-87DD-817D8B2B1CF0}" type="parTrans" cxnId="{D968CB8A-D267-46C2-A08A-472D8635E750}">
      <dgm:prSet/>
      <dgm:spPr/>
      <dgm:t>
        <a:bodyPr/>
        <a:lstStyle/>
        <a:p>
          <a:endParaRPr lang="en-CA"/>
        </a:p>
      </dgm:t>
    </dgm:pt>
    <dgm:pt modelId="{6EC55433-E2BF-437A-A80F-B9B4E7F33860}" type="sibTrans" cxnId="{D968CB8A-D267-46C2-A08A-472D8635E750}">
      <dgm:prSet/>
      <dgm:spPr/>
      <dgm:t>
        <a:bodyPr/>
        <a:lstStyle/>
        <a:p>
          <a:endParaRPr lang="en-CA"/>
        </a:p>
      </dgm:t>
    </dgm:pt>
    <dgm:pt modelId="{B18B836F-320D-44F3-8AD0-B0770902C49E}" type="pres">
      <dgm:prSet presAssocID="{CFEA076C-E0F0-47B3-86DE-189106D3BBEA}" presName="linear" presStyleCnt="0">
        <dgm:presLayoutVars>
          <dgm:animLvl val="lvl"/>
          <dgm:resizeHandles val="exact"/>
        </dgm:presLayoutVars>
      </dgm:prSet>
      <dgm:spPr/>
    </dgm:pt>
    <dgm:pt modelId="{E498A49C-6DE9-4DA6-818B-61427EAB32EF}" type="pres">
      <dgm:prSet presAssocID="{A07B38BD-8D64-47A0-920B-5A4ACDD4E705}" presName="parentText" presStyleLbl="node1" presStyleIdx="0" presStyleCnt="1" custScaleY="42969">
        <dgm:presLayoutVars>
          <dgm:chMax val="0"/>
          <dgm:bulletEnabled val="1"/>
        </dgm:presLayoutVars>
      </dgm:prSet>
      <dgm:spPr/>
    </dgm:pt>
    <dgm:pt modelId="{3AC7DDF2-DA7A-407E-A145-F9B9DD87ABA4}" type="pres">
      <dgm:prSet presAssocID="{A07B38BD-8D64-47A0-920B-5A4ACDD4E705}" presName="childText" presStyleLbl="revTx" presStyleIdx="0" presStyleCnt="1">
        <dgm:presLayoutVars>
          <dgm:bulletEnabled val="1"/>
        </dgm:presLayoutVars>
      </dgm:prSet>
      <dgm:spPr/>
    </dgm:pt>
  </dgm:ptLst>
  <dgm:cxnLst>
    <dgm:cxn modelId="{C99C7E06-6C02-4899-9A1D-D3CE8397CE10}" type="presOf" srcId="{A07B38BD-8D64-47A0-920B-5A4ACDD4E705}" destId="{E498A49C-6DE9-4DA6-818B-61427EAB32EF}" srcOrd="0" destOrd="0" presId="urn:microsoft.com/office/officeart/2005/8/layout/vList2"/>
    <dgm:cxn modelId="{8308E844-EEA3-4196-ACD2-23884954999C}" srcId="{CFEA076C-E0F0-47B3-86DE-189106D3BBEA}" destId="{A07B38BD-8D64-47A0-920B-5A4ACDD4E705}" srcOrd="0" destOrd="0" parTransId="{ABD67054-2510-47C9-A82C-DAA4BF9BD325}" sibTransId="{E3F195E2-5A8A-41DB-A73D-E35C0241273E}"/>
    <dgm:cxn modelId="{F4A3B56E-7257-440F-89DC-93FDA3640172}" type="presOf" srcId="{2ED704B2-D903-4ABE-86CC-4AAF5E054E61}" destId="{3AC7DDF2-DA7A-407E-A145-F9B9DD87ABA4}" srcOrd="0" destOrd="2" presId="urn:microsoft.com/office/officeart/2005/8/layout/vList2"/>
    <dgm:cxn modelId="{D968CB8A-D267-46C2-A08A-472D8635E750}" srcId="{A07B38BD-8D64-47A0-920B-5A4ACDD4E705}" destId="{2ED704B2-D903-4ABE-86CC-4AAF5E054E61}" srcOrd="2" destOrd="0" parTransId="{FB160EFF-4F1B-4F2B-87DD-817D8B2B1CF0}" sibTransId="{6EC55433-E2BF-437A-A80F-B9B4E7F33860}"/>
    <dgm:cxn modelId="{11EB99AA-2585-4142-BCDD-6841B06D403E}" srcId="{A07B38BD-8D64-47A0-920B-5A4ACDD4E705}" destId="{8C99376D-4ED2-417B-B53C-D6C70FCE6ACC}" srcOrd="1" destOrd="0" parTransId="{8C4EBCE6-C638-4996-8019-66C1BEA9D91A}" sibTransId="{60227927-27FB-47D0-93EA-0677A573B67D}"/>
    <dgm:cxn modelId="{9F2BF4BB-00CE-417C-BC59-2709D2BC2F08}" type="presOf" srcId="{55207362-C7C2-4EA7-A7A3-3BD468D2436E}" destId="{3AC7DDF2-DA7A-407E-A145-F9B9DD87ABA4}" srcOrd="0" destOrd="0" presId="urn:microsoft.com/office/officeart/2005/8/layout/vList2"/>
    <dgm:cxn modelId="{42B629D5-F813-47B9-893D-D00A7652CFD2}" type="presOf" srcId="{8C99376D-4ED2-417B-B53C-D6C70FCE6ACC}" destId="{3AC7DDF2-DA7A-407E-A145-F9B9DD87ABA4}" srcOrd="0" destOrd="1" presId="urn:microsoft.com/office/officeart/2005/8/layout/vList2"/>
    <dgm:cxn modelId="{B58629EF-3FB5-489D-A126-65F50253956E}" srcId="{A07B38BD-8D64-47A0-920B-5A4ACDD4E705}" destId="{55207362-C7C2-4EA7-A7A3-3BD468D2436E}" srcOrd="0" destOrd="0" parTransId="{F6C17491-749C-4AE5-9A6C-A8B10F85E5C6}" sibTransId="{9F891CA7-F2BB-458F-89AD-0AC37507BDD0}"/>
    <dgm:cxn modelId="{8A7763FA-4CD4-4987-8E66-836B06062775}" type="presOf" srcId="{CFEA076C-E0F0-47B3-86DE-189106D3BBEA}" destId="{B18B836F-320D-44F3-8AD0-B0770902C49E}" srcOrd="0" destOrd="0" presId="urn:microsoft.com/office/officeart/2005/8/layout/vList2"/>
    <dgm:cxn modelId="{CA517AD8-B7F2-442A-99D5-9D537E276D40}" type="presParOf" srcId="{B18B836F-320D-44F3-8AD0-B0770902C49E}" destId="{E498A49C-6DE9-4DA6-818B-61427EAB32EF}" srcOrd="0" destOrd="0" presId="urn:microsoft.com/office/officeart/2005/8/layout/vList2"/>
    <dgm:cxn modelId="{AF94C57C-47FE-4CE7-A2EC-F0B16AC3FCA6}" type="presParOf" srcId="{B18B836F-320D-44F3-8AD0-B0770902C49E}" destId="{3AC7DDF2-DA7A-407E-A145-F9B9DD87ABA4}"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08EE5-E16F-410D-A128-3E46A4FE929E}">
      <dsp:nvSpPr>
        <dsp:cNvPr id="0" name=""/>
        <dsp:cNvSpPr/>
      </dsp:nvSpPr>
      <dsp:spPr>
        <a:xfrm>
          <a:off x="0" y="3693"/>
          <a:ext cx="6312321" cy="7866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EEEF08-EE51-4AD5-A0F5-9008EFB02163}">
      <dsp:nvSpPr>
        <dsp:cNvPr id="0" name=""/>
        <dsp:cNvSpPr/>
      </dsp:nvSpPr>
      <dsp:spPr>
        <a:xfrm>
          <a:off x="237969" y="180695"/>
          <a:ext cx="432672" cy="432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01CB29-16C0-4DDF-933A-DA748360D91F}">
      <dsp:nvSpPr>
        <dsp:cNvPr id="0" name=""/>
        <dsp:cNvSpPr/>
      </dsp:nvSpPr>
      <dsp:spPr>
        <a:xfrm>
          <a:off x="908611" y="3693"/>
          <a:ext cx="5403709" cy="786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57" tIns="83257" rIns="83257" bIns="83257" numCol="1" spcCol="1270" anchor="ctr" anchorCtr="0">
          <a:noAutofit/>
        </a:bodyPr>
        <a:lstStyle/>
        <a:p>
          <a:pPr marL="0" lvl="0" indent="0" algn="l" defTabSz="844550">
            <a:lnSpc>
              <a:spcPct val="90000"/>
            </a:lnSpc>
            <a:spcBef>
              <a:spcPct val="0"/>
            </a:spcBef>
            <a:spcAft>
              <a:spcPct val="35000"/>
            </a:spcAft>
            <a:buNone/>
          </a:pPr>
          <a:r>
            <a:rPr lang="en-CA" sz="1900" kern="1200">
              <a:solidFill>
                <a:schemeClr val="accent1"/>
              </a:solidFill>
            </a:rPr>
            <a:t>Developed by palliative care experts; language tested by patients</a:t>
          </a:r>
          <a:endParaRPr lang="en-US" sz="1900" kern="1200">
            <a:solidFill>
              <a:schemeClr val="accent1"/>
            </a:solidFill>
          </a:endParaRPr>
        </a:p>
      </dsp:txBody>
      <dsp:txXfrm>
        <a:off x="908611" y="3693"/>
        <a:ext cx="5403709" cy="786676"/>
      </dsp:txXfrm>
    </dsp:sp>
    <dsp:sp modelId="{CEE97403-ADC2-4BE5-BBBA-473C9DF4A652}">
      <dsp:nvSpPr>
        <dsp:cNvPr id="0" name=""/>
        <dsp:cNvSpPr/>
      </dsp:nvSpPr>
      <dsp:spPr>
        <a:xfrm>
          <a:off x="0" y="987039"/>
          <a:ext cx="6312321" cy="7866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FB5DA-E818-46E3-B758-0B51DC5F1860}">
      <dsp:nvSpPr>
        <dsp:cNvPr id="0" name=""/>
        <dsp:cNvSpPr/>
      </dsp:nvSpPr>
      <dsp:spPr>
        <a:xfrm>
          <a:off x="237969" y="1164041"/>
          <a:ext cx="432672" cy="432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7EA286-33BA-402C-9475-B2EC7D56D37C}">
      <dsp:nvSpPr>
        <dsp:cNvPr id="0" name=""/>
        <dsp:cNvSpPr/>
      </dsp:nvSpPr>
      <dsp:spPr>
        <a:xfrm>
          <a:off x="908611" y="987039"/>
          <a:ext cx="5403709" cy="786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57" tIns="83257" rIns="83257" bIns="83257" numCol="1" spcCol="1270" anchor="ctr" anchorCtr="0">
          <a:noAutofit/>
        </a:bodyPr>
        <a:lstStyle/>
        <a:p>
          <a:pPr marL="0" lvl="0" indent="0" algn="l" defTabSz="844550">
            <a:lnSpc>
              <a:spcPct val="90000"/>
            </a:lnSpc>
            <a:spcBef>
              <a:spcPct val="0"/>
            </a:spcBef>
            <a:spcAft>
              <a:spcPct val="35000"/>
            </a:spcAft>
            <a:buNone/>
          </a:pPr>
          <a:r>
            <a:rPr lang="en-US" sz="1900" kern="1200">
              <a:solidFill>
                <a:schemeClr val="accent1"/>
              </a:solidFill>
            </a:rPr>
            <a:t>Encourages more frequent, earlier, and higher-quality conversations with patients</a:t>
          </a:r>
        </a:p>
      </dsp:txBody>
      <dsp:txXfrm>
        <a:off x="908611" y="987039"/>
        <a:ext cx="5403709" cy="786676"/>
      </dsp:txXfrm>
    </dsp:sp>
    <dsp:sp modelId="{E53F4064-602F-4C3C-8BE8-23D744AEF17C}">
      <dsp:nvSpPr>
        <dsp:cNvPr id="0" name=""/>
        <dsp:cNvSpPr/>
      </dsp:nvSpPr>
      <dsp:spPr>
        <a:xfrm>
          <a:off x="0" y="1970385"/>
          <a:ext cx="6312321" cy="7866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06E692-B0BC-4A46-B50B-16987E7BA86C}">
      <dsp:nvSpPr>
        <dsp:cNvPr id="0" name=""/>
        <dsp:cNvSpPr/>
      </dsp:nvSpPr>
      <dsp:spPr>
        <a:xfrm>
          <a:off x="237969" y="2147387"/>
          <a:ext cx="432672" cy="432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724357-F9FA-4783-A539-6FBE9DF29CBD}">
      <dsp:nvSpPr>
        <dsp:cNvPr id="0" name=""/>
        <dsp:cNvSpPr/>
      </dsp:nvSpPr>
      <dsp:spPr>
        <a:xfrm>
          <a:off x="908611" y="1970385"/>
          <a:ext cx="5403709" cy="786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57" tIns="83257" rIns="83257" bIns="83257" numCol="1" spcCol="1270" anchor="ctr" anchorCtr="0">
          <a:noAutofit/>
        </a:bodyPr>
        <a:lstStyle/>
        <a:p>
          <a:pPr marL="0" lvl="0" indent="0" algn="l" defTabSz="844550">
            <a:lnSpc>
              <a:spcPct val="90000"/>
            </a:lnSpc>
            <a:spcBef>
              <a:spcPct val="0"/>
            </a:spcBef>
            <a:spcAft>
              <a:spcPct val="35000"/>
            </a:spcAft>
            <a:buNone/>
          </a:pPr>
          <a:r>
            <a:rPr lang="en-CA" sz="1900" kern="1200">
              <a:solidFill>
                <a:schemeClr val="accent1"/>
              </a:solidFill>
            </a:rPr>
            <a:t>Focuses on patient’s goals, values and priorities for care</a:t>
          </a:r>
          <a:endParaRPr lang="en-US" sz="1900" kern="1200">
            <a:solidFill>
              <a:schemeClr val="accent1"/>
            </a:solidFill>
          </a:endParaRPr>
        </a:p>
      </dsp:txBody>
      <dsp:txXfrm>
        <a:off x="908611" y="1970385"/>
        <a:ext cx="5403709" cy="786676"/>
      </dsp:txXfrm>
    </dsp:sp>
    <dsp:sp modelId="{257D8096-6366-4E7A-8127-EAB88CEC46AA}">
      <dsp:nvSpPr>
        <dsp:cNvPr id="0" name=""/>
        <dsp:cNvSpPr/>
      </dsp:nvSpPr>
      <dsp:spPr>
        <a:xfrm>
          <a:off x="0" y="2953731"/>
          <a:ext cx="6312321" cy="7866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13C291-9DE5-446C-9752-209DE9B191A5}">
      <dsp:nvSpPr>
        <dsp:cNvPr id="0" name=""/>
        <dsp:cNvSpPr/>
      </dsp:nvSpPr>
      <dsp:spPr>
        <a:xfrm>
          <a:off x="237969" y="3130733"/>
          <a:ext cx="432672" cy="432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FE91BF-74AA-4AEE-A4F5-5176FFDB6B62}">
      <dsp:nvSpPr>
        <dsp:cNvPr id="0" name=""/>
        <dsp:cNvSpPr/>
      </dsp:nvSpPr>
      <dsp:spPr>
        <a:xfrm>
          <a:off x="908611" y="2953731"/>
          <a:ext cx="5403709" cy="786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57" tIns="83257" rIns="83257" bIns="83257" numCol="1" spcCol="1270" anchor="ctr" anchorCtr="0">
          <a:noAutofit/>
        </a:bodyPr>
        <a:lstStyle/>
        <a:p>
          <a:pPr marL="0" lvl="0" indent="0" algn="l" defTabSz="844550">
            <a:lnSpc>
              <a:spcPct val="90000"/>
            </a:lnSpc>
            <a:spcBef>
              <a:spcPct val="0"/>
            </a:spcBef>
            <a:spcAft>
              <a:spcPct val="35000"/>
            </a:spcAft>
            <a:buNone/>
          </a:pPr>
          <a:r>
            <a:rPr lang="en-CA" sz="1900" kern="1200">
              <a:solidFill>
                <a:schemeClr val="accent1"/>
              </a:solidFill>
            </a:rPr>
            <a:t>Guides future care planning</a:t>
          </a:r>
          <a:endParaRPr lang="en-US" sz="1900" kern="1200">
            <a:solidFill>
              <a:schemeClr val="accent1"/>
            </a:solidFill>
          </a:endParaRPr>
        </a:p>
      </dsp:txBody>
      <dsp:txXfrm>
        <a:off x="908611" y="2953731"/>
        <a:ext cx="5403709" cy="786676"/>
      </dsp:txXfrm>
    </dsp:sp>
    <dsp:sp modelId="{60E665E9-C4D3-463B-B0C4-0DD600F2BB5C}">
      <dsp:nvSpPr>
        <dsp:cNvPr id="0" name=""/>
        <dsp:cNvSpPr/>
      </dsp:nvSpPr>
      <dsp:spPr>
        <a:xfrm>
          <a:off x="0" y="3937077"/>
          <a:ext cx="6312321" cy="78667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FBA575-FAE5-4DFD-A5B5-E8CE2946F8E9}">
      <dsp:nvSpPr>
        <dsp:cNvPr id="0" name=""/>
        <dsp:cNvSpPr/>
      </dsp:nvSpPr>
      <dsp:spPr>
        <a:xfrm>
          <a:off x="237969" y="4114080"/>
          <a:ext cx="432672" cy="4326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11E447-E783-4773-BE82-9621B7DF2CE7}">
      <dsp:nvSpPr>
        <dsp:cNvPr id="0" name=""/>
        <dsp:cNvSpPr/>
      </dsp:nvSpPr>
      <dsp:spPr>
        <a:xfrm>
          <a:off x="908611" y="3937077"/>
          <a:ext cx="5403709" cy="786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257" tIns="83257" rIns="83257" bIns="83257" numCol="1" spcCol="1270" anchor="ctr" anchorCtr="0">
          <a:noAutofit/>
        </a:bodyPr>
        <a:lstStyle/>
        <a:p>
          <a:pPr marL="0" lvl="0" indent="0" algn="l" defTabSz="844550">
            <a:lnSpc>
              <a:spcPct val="90000"/>
            </a:lnSpc>
            <a:spcBef>
              <a:spcPct val="0"/>
            </a:spcBef>
            <a:spcAft>
              <a:spcPct val="35000"/>
            </a:spcAft>
            <a:buNone/>
          </a:pPr>
          <a:r>
            <a:rPr lang="en-CA" sz="1900" kern="1200">
              <a:solidFill>
                <a:schemeClr val="accent1"/>
              </a:solidFill>
            </a:rPr>
            <a:t>Easy to use framework for all clinicians</a:t>
          </a:r>
          <a:endParaRPr lang="en-US" sz="1900" kern="1200">
            <a:solidFill>
              <a:schemeClr val="accent1"/>
            </a:solidFill>
          </a:endParaRPr>
        </a:p>
      </dsp:txBody>
      <dsp:txXfrm>
        <a:off x="908611" y="3937077"/>
        <a:ext cx="5403709" cy="786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8A49C-6DE9-4DA6-818B-61427EAB32EF}">
      <dsp:nvSpPr>
        <dsp:cNvPr id="0" name=""/>
        <dsp:cNvSpPr/>
      </dsp:nvSpPr>
      <dsp:spPr>
        <a:xfrm>
          <a:off x="0" y="715976"/>
          <a:ext cx="6172199" cy="659591"/>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CA" sz="2700" kern="1200">
              <a:solidFill>
                <a:schemeClr val="accent2"/>
              </a:solidFill>
            </a:rPr>
            <a:t>Remember:</a:t>
          </a:r>
          <a:endParaRPr lang="en-US" sz="2700" kern="1200">
            <a:solidFill>
              <a:schemeClr val="accent2"/>
            </a:solidFill>
          </a:endParaRPr>
        </a:p>
      </dsp:txBody>
      <dsp:txXfrm>
        <a:off x="32199" y="748175"/>
        <a:ext cx="6107801" cy="595193"/>
      </dsp:txXfrm>
    </dsp:sp>
    <dsp:sp modelId="{3AC7DDF2-DA7A-407E-A145-F9B9DD87ABA4}">
      <dsp:nvSpPr>
        <dsp:cNvPr id="0" name=""/>
        <dsp:cNvSpPr/>
      </dsp:nvSpPr>
      <dsp:spPr>
        <a:xfrm>
          <a:off x="0" y="1375568"/>
          <a:ext cx="6172199" cy="278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5967"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CA" sz="2400" kern="1200">
              <a:solidFill>
                <a:schemeClr val="accent1"/>
              </a:solidFill>
            </a:rPr>
            <a:t>BIG emotions are ok – give people time and space to spontaneously feel. You don’t need to know what to say, stay calm and offer your presence. </a:t>
          </a:r>
          <a:endParaRPr lang="en-US" sz="2400" kern="1200">
            <a:solidFill>
              <a:schemeClr val="accent1"/>
            </a:solidFill>
          </a:endParaRPr>
        </a:p>
        <a:p>
          <a:pPr marL="228600" lvl="1" indent="-228600" algn="l" defTabSz="1066800">
            <a:lnSpc>
              <a:spcPct val="90000"/>
            </a:lnSpc>
            <a:spcBef>
              <a:spcPct val="0"/>
            </a:spcBef>
            <a:spcAft>
              <a:spcPct val="20000"/>
            </a:spcAft>
            <a:buChar char="•"/>
          </a:pPr>
          <a:r>
            <a:rPr lang="en-CA" sz="2400" kern="1200">
              <a:solidFill>
                <a:schemeClr val="accent1"/>
              </a:solidFill>
            </a:rPr>
            <a:t>Don’t stop emotional reactions by speaking up or offering tissues, give the safe space to allow the emotions to occur</a:t>
          </a:r>
          <a:endParaRPr lang="en-US" sz="2400" kern="1200">
            <a:solidFill>
              <a:schemeClr val="accent1"/>
            </a:solidFill>
          </a:endParaRPr>
        </a:p>
        <a:p>
          <a:pPr marL="114300" lvl="1" indent="-114300" algn="r" defTabSz="622300">
            <a:lnSpc>
              <a:spcPct val="90000"/>
            </a:lnSpc>
            <a:spcBef>
              <a:spcPct val="0"/>
            </a:spcBef>
            <a:spcAft>
              <a:spcPct val="20000"/>
            </a:spcAft>
            <a:buFontTx/>
            <a:buNone/>
          </a:pPr>
          <a:r>
            <a:rPr lang="en-US" sz="1400" kern="1200">
              <a:solidFill>
                <a:schemeClr val="accent1"/>
              </a:solidFill>
            </a:rPr>
            <a:t>(Canadian Virtual Hospice, n.d.)</a:t>
          </a:r>
          <a:endParaRPr lang="en-US" sz="2400" kern="1200">
            <a:solidFill>
              <a:schemeClr val="accent1"/>
            </a:solidFill>
          </a:endParaRPr>
        </a:p>
      </dsp:txBody>
      <dsp:txXfrm>
        <a:off x="0" y="1375568"/>
        <a:ext cx="6172199" cy="27820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8B548A-89CF-4A33-BB90-C8905A5652EE}" type="datetimeFigureOut">
              <a:rPr lang="en-CA" smtClean="0"/>
              <a:t>2026-06-18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427E02-3A9D-4E29-A71F-7375920A662D}" type="slidenum">
              <a:rPr lang="en-CA" smtClean="0"/>
              <a:t>‹#›</a:t>
            </a:fld>
            <a:endParaRPr lang="en-CA"/>
          </a:p>
        </p:txBody>
      </p:sp>
    </p:spTree>
    <p:extLst>
      <p:ext uri="{BB962C8B-B14F-4D97-AF65-F5344CB8AC3E}">
        <p14:creationId xmlns:p14="http://schemas.microsoft.com/office/powerpoint/2010/main" val="423024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US" b="0" dirty="0"/>
              <a:t>Facilitator Notes:</a:t>
            </a:r>
          </a:p>
          <a:p>
            <a:r>
              <a:rPr lang="en-US" b="1" dirty="0"/>
              <a:t>Welcome and Purpose:</a:t>
            </a:r>
          </a:p>
          <a:p>
            <a:r>
              <a:rPr lang="en-US" dirty="0"/>
              <a:t>Senior Leadership: Share the “why” – why this learning matters and how it connects to the mission of the organization</a:t>
            </a:r>
          </a:p>
          <a:p>
            <a:r>
              <a:rPr lang="en-US" dirty="0"/>
              <a:t>Learning focus: Explore how presence, empathy and meaning-making shape effective grief support. </a:t>
            </a:r>
          </a:p>
          <a:p>
            <a:r>
              <a:rPr lang="en-US" b="1" dirty="0"/>
              <a:t>Introductions</a:t>
            </a:r>
          </a:p>
          <a:p>
            <a:r>
              <a:rPr lang="en-US" b="0" dirty="0"/>
              <a:t>Icebreaker: “What’s the most exciting or most meaningful thing you’ve done”? – get individuals to share and then identify common themes – draw out the “why” behind what gives your work and life meaning.</a:t>
            </a:r>
          </a:p>
          <a:p>
            <a:r>
              <a:rPr lang="en-US" b="0" dirty="0"/>
              <a:t>Challenge exercise – building on your reflections, take a few minutes to write: </a:t>
            </a:r>
          </a:p>
          <a:p>
            <a:r>
              <a:rPr lang="en-US" b="0" dirty="0"/>
              <a:t>In 3 sentences: What’s most important to you about being present with others in times of grief?</a:t>
            </a:r>
          </a:p>
          <a:p>
            <a:r>
              <a:rPr lang="en-US" b="0" dirty="0"/>
              <a:t>In 2 sentences: Why is that important  -to you and to those who you serve?</a:t>
            </a:r>
          </a:p>
          <a:p>
            <a:r>
              <a:rPr lang="en-US" b="1" dirty="0"/>
              <a:t>Case Study: Anticipatory Grief</a:t>
            </a:r>
          </a:p>
          <a:p>
            <a:r>
              <a:rPr lang="en-US" b="0" dirty="0"/>
              <a:t>Review a short scenario on anticipatory grief. For example: Maria has advanced cancer and is receiving Palliative Care Support. She continues to talk about future plans and “getting better”. Her husband Luis stays quiet and says he “needs to stay strong for his wife”. </a:t>
            </a:r>
          </a:p>
          <a:p>
            <a:r>
              <a:rPr lang="en-US" b="0" dirty="0"/>
              <a:t>Think-pair-share: Reflect, discuss key insights, and identify meaningful approaches to support</a:t>
            </a:r>
          </a:p>
          <a:p>
            <a:r>
              <a:rPr lang="en-US" b="1" dirty="0"/>
              <a:t>Initial Engagement Takeaway</a:t>
            </a:r>
          </a:p>
          <a:p>
            <a:r>
              <a:rPr lang="en-US" b="0" dirty="0"/>
              <a:t>Hopefully, attendees are beginning to shape their own ideas about “the art of the visit” – finding connection, purpose, and compassion. </a:t>
            </a:r>
          </a:p>
          <a:p>
            <a:endParaRPr lang="en-CA" dirty="0"/>
          </a:p>
        </p:txBody>
      </p:sp>
      <p:sp>
        <p:nvSpPr>
          <p:cNvPr id="4" name="Slide Number Placeholder 3"/>
          <p:cNvSpPr>
            <a:spLocks noGrp="1"/>
          </p:cNvSpPr>
          <p:nvPr>
            <p:ph type="sldNum" sz="quarter" idx="5"/>
          </p:nvPr>
        </p:nvSpPr>
        <p:spPr/>
        <p:txBody>
          <a:bodyPr/>
          <a:lstStyle/>
          <a:p>
            <a:fld id="{CD427E02-3A9D-4E29-A71F-7375920A662D}" type="slidenum">
              <a:rPr lang="en-CA" smtClean="0"/>
              <a:t>1</a:t>
            </a:fld>
            <a:endParaRPr lang="en-CA"/>
          </a:p>
        </p:txBody>
      </p:sp>
    </p:spTree>
    <p:extLst>
      <p:ext uri="{BB962C8B-B14F-4D97-AF65-F5344CB8AC3E}">
        <p14:creationId xmlns:p14="http://schemas.microsoft.com/office/powerpoint/2010/main" val="605648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This is a busy slide – the handout is in your package to review. Again – use what works for you and feels comfortable in conversation. I would like to point out that this framework also recognized the strengths of the patient – What gives you strength as you think about the future? Often, we look at a situation from a “problem perspective”, especially as nurses…..but it’s important to sometimes look at a situation from a “strengths” perspective and build on that to provide support. </a:t>
            </a:r>
          </a:p>
        </p:txBody>
      </p:sp>
      <p:sp>
        <p:nvSpPr>
          <p:cNvPr id="4" name="Slide Number Placeholder 3"/>
          <p:cNvSpPr>
            <a:spLocks noGrp="1"/>
          </p:cNvSpPr>
          <p:nvPr>
            <p:ph type="sldNum" sz="quarter" idx="5"/>
          </p:nvPr>
        </p:nvSpPr>
        <p:spPr/>
        <p:txBody>
          <a:bodyPr/>
          <a:lstStyle/>
          <a:p>
            <a:fld id="{ECF6FA6F-9305-44E8-97EB-87DD121635F5}" type="slidenum">
              <a:rPr lang="en-CA" smtClean="0"/>
              <a:t>12</a:t>
            </a:fld>
            <a:endParaRPr lang="en-CA"/>
          </a:p>
        </p:txBody>
      </p:sp>
    </p:spTree>
    <p:extLst>
      <p:ext uri="{BB962C8B-B14F-4D97-AF65-F5344CB8AC3E}">
        <p14:creationId xmlns:p14="http://schemas.microsoft.com/office/powerpoint/2010/main" val="597099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Start by exploring if there are conversation starters or prompts that the attendees already use to further explore with patients and families.  Then fade in one conversation prompt at a time – this way the group can learn from each other!! </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13</a:t>
            </a:fld>
            <a:endParaRPr lang="en-CA"/>
          </a:p>
        </p:txBody>
      </p:sp>
    </p:spTree>
    <p:extLst>
      <p:ext uri="{BB962C8B-B14F-4D97-AF65-F5344CB8AC3E}">
        <p14:creationId xmlns:p14="http://schemas.microsoft.com/office/powerpoint/2010/main" val="2561437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Our clients and families are broken – “ripped apart” – but this cannot be fixed. It is not something that can be “put back together” and it is not a problem to be solved. Just be present and bear witness to the suffering. Tears are ok, as long as you as a provider are not the one needing the comforting! Allow yourself to be “human” in that moment. Be comfortable sitting in silence and provide a listening ear – this does not take extra time – it just creates quality time!</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15</a:t>
            </a:fld>
            <a:endParaRPr lang="en-CA"/>
          </a:p>
        </p:txBody>
      </p:sp>
    </p:spTree>
    <p:extLst>
      <p:ext uri="{BB962C8B-B14F-4D97-AF65-F5344CB8AC3E}">
        <p14:creationId xmlns:p14="http://schemas.microsoft.com/office/powerpoint/2010/main" val="4215298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 </a:t>
            </a:r>
          </a:p>
          <a:p>
            <a:r>
              <a:rPr lang="en-CA"/>
              <a:t>Focus on the last question for group expression – What might have helped you feel supported in that moment? This will create meaning in their own experience and then hopefully influence how they practice. </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16</a:t>
            </a:fld>
            <a:endParaRPr lang="en-CA"/>
          </a:p>
        </p:txBody>
      </p:sp>
    </p:spTree>
    <p:extLst>
      <p:ext uri="{BB962C8B-B14F-4D97-AF65-F5344CB8AC3E}">
        <p14:creationId xmlns:p14="http://schemas.microsoft.com/office/powerpoint/2010/main" val="3637375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US" sz="1900" dirty="0"/>
              <a:t>Facilitator notes:</a:t>
            </a:r>
          </a:p>
          <a:p>
            <a:r>
              <a:rPr lang="en-US" sz="1900" dirty="0"/>
              <a:t>Allow opportunity to “Think, Pair and Share”</a:t>
            </a:r>
          </a:p>
          <a:p>
            <a:r>
              <a:rPr lang="en-US" sz="1900" dirty="0"/>
              <a:t>Conversation prompts that demonstrate validation – for use to generate discussion but first allow opportunity from the group. </a:t>
            </a:r>
          </a:p>
          <a:p>
            <a:pPr lvl="1"/>
            <a:r>
              <a:rPr lang="en-US" sz="1900" dirty="0"/>
              <a:t>“I can imagine everything is overwhelming for you right now. Who or what are your main supports right now? </a:t>
            </a:r>
          </a:p>
          <a:p>
            <a:pPr lvl="1"/>
            <a:r>
              <a:rPr lang="en-US" sz="1900" dirty="0"/>
              <a:t>“This is a tough time for you – perhaps the toughest thing you have ever gone  through. I have had the honour of working with a lot of families at very difficult times like this. I have learned there is no “right way” to go through it. </a:t>
            </a:r>
          </a:p>
          <a:p>
            <a:pPr lvl="1"/>
            <a:r>
              <a:rPr lang="en-US" sz="1900" dirty="0"/>
              <a:t>“You are providing excellent care and support for ……right now” (remind them of their strengths and/or provide reassurance)</a:t>
            </a:r>
          </a:p>
          <a:p>
            <a:endParaRPr lang="en-CA" dirty="0"/>
          </a:p>
        </p:txBody>
      </p:sp>
      <p:sp>
        <p:nvSpPr>
          <p:cNvPr id="4" name="Slide Number Placeholder 3"/>
          <p:cNvSpPr>
            <a:spLocks noGrp="1"/>
          </p:cNvSpPr>
          <p:nvPr>
            <p:ph type="sldNum" sz="quarter" idx="5"/>
          </p:nvPr>
        </p:nvSpPr>
        <p:spPr/>
        <p:txBody>
          <a:bodyPr/>
          <a:lstStyle/>
          <a:p>
            <a:fld id="{CD427E02-3A9D-4E29-A71F-7375920A662D}" type="slidenum">
              <a:rPr lang="en-CA" smtClean="0"/>
              <a:t>17</a:t>
            </a:fld>
            <a:endParaRPr lang="en-CA"/>
          </a:p>
        </p:txBody>
      </p:sp>
    </p:spTree>
    <p:extLst>
      <p:ext uri="{BB962C8B-B14F-4D97-AF65-F5344CB8AC3E}">
        <p14:creationId xmlns:p14="http://schemas.microsoft.com/office/powerpoint/2010/main" val="2364774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 Handing someone a tissue can sometimes signify (unconsciously) to that person that they should stop crying. Allow the safe space for emotional reactions. You can have a Kleenex box in the room, but don’t hand the tissues over unless asked. </a:t>
            </a:r>
          </a:p>
        </p:txBody>
      </p:sp>
      <p:sp>
        <p:nvSpPr>
          <p:cNvPr id="4" name="Slide Number Placeholder 3"/>
          <p:cNvSpPr>
            <a:spLocks noGrp="1"/>
          </p:cNvSpPr>
          <p:nvPr>
            <p:ph type="sldNum" sz="quarter" idx="5"/>
          </p:nvPr>
        </p:nvSpPr>
        <p:spPr/>
        <p:txBody>
          <a:bodyPr/>
          <a:lstStyle/>
          <a:p>
            <a:fld id="{CD427E02-3A9D-4E29-A71F-7375920A662D}" type="slidenum">
              <a:rPr lang="en-CA" smtClean="0"/>
              <a:t>18</a:t>
            </a:fld>
            <a:endParaRPr lang="en-CA"/>
          </a:p>
        </p:txBody>
      </p:sp>
    </p:spTree>
    <p:extLst>
      <p:ext uri="{BB962C8B-B14F-4D97-AF65-F5344CB8AC3E}">
        <p14:creationId xmlns:p14="http://schemas.microsoft.com/office/powerpoint/2010/main" val="1196485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a:t>
            </a:r>
          </a:p>
          <a:p>
            <a:r>
              <a:rPr lang="en-CA" dirty="0"/>
              <a:t>It is not your job to “fix” the journey. Use this to generate a final group discussion – draw out experiences. Share brief story: Someone who choose to stay home for end of life, structurally vulnerable, active substance misuse from housemates. Challenging to support care and symptom management. Walking away knowing unsafe and vulnerable. Yet it is their choice – people choose the way they live and choose the way they die.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FA6F-9305-44E8-97EB-87DD121635F5}"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1040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Anticipatory Grief Wrap up Summary – bring it back to the beginning and tie the material together based on participation throughout the module. </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20</a:t>
            </a:fld>
            <a:endParaRPr lang="en-CA"/>
          </a:p>
        </p:txBody>
      </p:sp>
    </p:spTree>
    <p:extLst>
      <p:ext uri="{BB962C8B-B14F-4D97-AF65-F5344CB8AC3E}">
        <p14:creationId xmlns:p14="http://schemas.microsoft.com/office/powerpoint/2010/main" val="976304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Animation - Give preview of the next module: Supporting Grief During a Pronouncement and Supporting Bereavement. As we finish, the key takeaway is this: </a:t>
            </a:r>
            <a:r>
              <a:rPr lang="en-CA" b="1" dirty="0"/>
              <a:t>understanding the </a:t>
            </a:r>
            <a:r>
              <a:rPr lang="en-CA" b="1" i="1" dirty="0"/>
              <a:t>what </a:t>
            </a:r>
            <a:r>
              <a:rPr lang="en-CA" b="1" i="0" dirty="0"/>
              <a:t>is important but mastering the </a:t>
            </a:r>
            <a:r>
              <a:rPr lang="en-CA" b="1" i="1" dirty="0"/>
              <a:t>how</a:t>
            </a:r>
            <a:r>
              <a:rPr lang="en-CA" b="1" i="0" dirty="0"/>
              <a:t> is what drives impact. </a:t>
            </a:r>
            <a:endParaRPr lang="en-CA" b="1" dirty="0"/>
          </a:p>
          <a:p>
            <a:r>
              <a:rPr lang="en-CA" dirty="0"/>
              <a:t>Thank everyone and close.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FA6F-9305-44E8-97EB-87DD121635F5}"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8835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Facilitator Notes: We are here today as we all have a role in a patient and family’s journey. We are showing up, because we care. Our hope is that you take away one intention/one tool or one idea that will influence your practice moving forward. “Just as ripples spread out when a single pebble is dropped into water, the actions of individuals can have far-reaching effects” – Dalai Lama</a:t>
            </a:r>
            <a:endParaRPr lang="en-CA"/>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2</a:t>
            </a:fld>
            <a:endParaRPr lang="en-CA"/>
          </a:p>
        </p:txBody>
      </p:sp>
    </p:spTree>
    <p:extLst>
      <p:ext uri="{BB962C8B-B14F-4D97-AF65-F5344CB8AC3E}">
        <p14:creationId xmlns:p14="http://schemas.microsoft.com/office/powerpoint/2010/main" val="1537396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Share a story of anticipatory grief – includes functional losses and more well before death occurs. How does the person and family move through these losses? </a:t>
            </a:r>
          </a:p>
          <a:p>
            <a:r>
              <a:rPr lang="en-CA" dirty="0"/>
              <a:t>56-year-old male with metastatic cancer. Married and father of 3. Recently had to give up his job due to increasing fatigue. Ambulatory but increased peripheral edema with significant weeping – makes distance and stairs challenging. Starting to need assist with dressing and showering. </a:t>
            </a:r>
          </a:p>
        </p:txBody>
      </p:sp>
      <p:sp>
        <p:nvSpPr>
          <p:cNvPr id="4" name="Slide Number Placeholder 3"/>
          <p:cNvSpPr>
            <a:spLocks noGrp="1"/>
          </p:cNvSpPr>
          <p:nvPr>
            <p:ph type="sldNum" sz="quarter" idx="5"/>
          </p:nvPr>
        </p:nvSpPr>
        <p:spPr/>
        <p:txBody>
          <a:bodyPr/>
          <a:lstStyle/>
          <a:p>
            <a:fld id="{ECF6FA6F-9305-44E8-97EB-87DD121635F5}" type="slidenum">
              <a:rPr lang="en-CA" smtClean="0"/>
              <a:t>3</a:t>
            </a:fld>
            <a:endParaRPr lang="en-CA"/>
          </a:p>
        </p:txBody>
      </p:sp>
    </p:spTree>
    <p:extLst>
      <p:ext uri="{BB962C8B-B14F-4D97-AF65-F5344CB8AC3E}">
        <p14:creationId xmlns:p14="http://schemas.microsoft.com/office/powerpoint/2010/main" val="3243555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Start with the initial question: Is there a role for nurses in supporting grief work? – allow discussion around initial question (then enter statements – see if it matches group responses or are there other responses not considered that are appropriate?)</a:t>
            </a:r>
          </a:p>
          <a:p>
            <a:r>
              <a:rPr lang="en-CA"/>
              <a:t>Review that it is within scope of practice</a:t>
            </a:r>
          </a:p>
          <a:p>
            <a:r>
              <a:rPr lang="en-CA"/>
              <a:t>Nurse are walking into situations where grief is already present – how do we support and move through as providers?</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4</a:t>
            </a:fld>
            <a:endParaRPr lang="en-CA"/>
          </a:p>
        </p:txBody>
      </p:sp>
    </p:spTree>
    <p:extLst>
      <p:ext uri="{BB962C8B-B14F-4D97-AF65-F5344CB8AC3E}">
        <p14:creationId xmlns:p14="http://schemas.microsoft.com/office/powerpoint/2010/main" val="3764603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Allow time for discussion – what makes you uncomfortable? What are you afraid of?</a:t>
            </a:r>
          </a:p>
          <a:p>
            <a:r>
              <a:rPr lang="en-CA" dirty="0"/>
              <a:t>Do you find yourself thinking of a response instead of listening and being present in the moment?</a:t>
            </a:r>
          </a:p>
        </p:txBody>
      </p:sp>
      <p:sp>
        <p:nvSpPr>
          <p:cNvPr id="4" name="Slide Number Placeholder 3"/>
          <p:cNvSpPr>
            <a:spLocks noGrp="1"/>
          </p:cNvSpPr>
          <p:nvPr>
            <p:ph type="sldNum" sz="quarter" idx="5"/>
          </p:nvPr>
        </p:nvSpPr>
        <p:spPr/>
        <p:txBody>
          <a:bodyPr/>
          <a:lstStyle/>
          <a:p>
            <a:fld id="{CD427E02-3A9D-4E29-A71F-7375920A662D}" type="slidenum">
              <a:rPr lang="en-CA" smtClean="0"/>
              <a:t>5</a:t>
            </a:fld>
            <a:endParaRPr lang="en-CA"/>
          </a:p>
        </p:txBody>
      </p:sp>
    </p:spTree>
    <p:extLst>
      <p:ext uri="{BB962C8B-B14F-4D97-AF65-F5344CB8AC3E}">
        <p14:creationId xmlns:p14="http://schemas.microsoft.com/office/powerpoint/2010/main" val="298777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Add a minute or two to pause and reflect based on the video. Does this ring true for attendees? </a:t>
            </a:r>
          </a:p>
        </p:txBody>
      </p:sp>
      <p:sp>
        <p:nvSpPr>
          <p:cNvPr id="4" name="Slide Number Placeholder 3"/>
          <p:cNvSpPr>
            <a:spLocks noGrp="1"/>
          </p:cNvSpPr>
          <p:nvPr>
            <p:ph type="sldNum" sz="quarter" idx="5"/>
          </p:nvPr>
        </p:nvSpPr>
        <p:spPr/>
        <p:txBody>
          <a:bodyPr/>
          <a:lstStyle/>
          <a:p>
            <a:fld id="{CD427E02-3A9D-4E29-A71F-7375920A662D}" type="slidenum">
              <a:rPr lang="en-CA" smtClean="0"/>
              <a:t>6</a:t>
            </a:fld>
            <a:endParaRPr lang="en-CA"/>
          </a:p>
        </p:txBody>
      </p:sp>
    </p:spTree>
    <p:extLst>
      <p:ext uri="{BB962C8B-B14F-4D97-AF65-F5344CB8AC3E}">
        <p14:creationId xmlns:p14="http://schemas.microsoft.com/office/powerpoint/2010/main" val="576127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 </a:t>
            </a:r>
          </a:p>
          <a:p>
            <a:r>
              <a:rPr lang="en-CA"/>
              <a:t>Keep the words on the slide but put the meaning behind it – what is the message? Supporting someone as illness advances means exploring how will we support as needs change? What does a good day look like and how can we adjust and support to ensure that we can create that good day ongoing even when it “looks different” based on function change. This will ensure that care is always matching the wishes of the patient. Families also become empowered – they are aware of the changes and how to support as they changes occur. It is taking away the “fear of the unknown”. </a:t>
            </a:r>
          </a:p>
          <a:p>
            <a:r>
              <a:rPr lang="en-CA"/>
              <a:t>Bottom line: How do we work around limitations? We cannot change the outcome, but we can affect the journey!!!!</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7</a:t>
            </a:fld>
            <a:endParaRPr lang="en-CA"/>
          </a:p>
        </p:txBody>
      </p:sp>
    </p:spTree>
    <p:extLst>
      <p:ext uri="{BB962C8B-B14F-4D97-AF65-F5344CB8AC3E}">
        <p14:creationId xmlns:p14="http://schemas.microsoft.com/office/powerpoint/2010/main" val="2634577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a:t>Facilitator Notes:</a:t>
            </a:r>
          </a:p>
          <a:p>
            <a:r>
              <a:rPr lang="en-CA"/>
              <a:t>We want to be able to provide tools to help you build your support. We will share 4 communication frameworks that you can use. Choose one or a combination that “speaks to you” and try them out in practice. </a:t>
            </a:r>
          </a:p>
          <a:p>
            <a:r>
              <a:rPr lang="en-CA"/>
              <a:t>Demonstrate briefly the use of one framework - pick the one you are most comfortable using or that you use in practice. </a:t>
            </a:r>
          </a:p>
          <a:p>
            <a:endParaRPr lang="en-CA"/>
          </a:p>
        </p:txBody>
      </p:sp>
      <p:sp>
        <p:nvSpPr>
          <p:cNvPr id="4" name="Slide Number Placeholder 3"/>
          <p:cNvSpPr>
            <a:spLocks noGrp="1"/>
          </p:cNvSpPr>
          <p:nvPr>
            <p:ph type="sldNum" sz="quarter" idx="5"/>
          </p:nvPr>
        </p:nvSpPr>
        <p:spPr/>
        <p:txBody>
          <a:bodyPr/>
          <a:lstStyle/>
          <a:p>
            <a:fld id="{CD427E02-3A9D-4E29-A71F-7375920A662D}" type="slidenum">
              <a:rPr lang="en-CA" smtClean="0"/>
              <a:t>8</a:t>
            </a:fld>
            <a:endParaRPr lang="en-CA"/>
          </a:p>
        </p:txBody>
      </p:sp>
    </p:spTree>
    <p:extLst>
      <p:ext uri="{BB962C8B-B14F-4D97-AF65-F5344CB8AC3E}">
        <p14:creationId xmlns:p14="http://schemas.microsoft.com/office/powerpoint/2010/main" val="610827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Can be useful when “hitting a brick wall” when trying to communicate. It is a softer approach to align with your patient’s hopes. </a:t>
            </a:r>
          </a:p>
        </p:txBody>
      </p:sp>
      <p:sp>
        <p:nvSpPr>
          <p:cNvPr id="4" name="Slide Number Placeholder 3"/>
          <p:cNvSpPr>
            <a:spLocks noGrp="1"/>
          </p:cNvSpPr>
          <p:nvPr>
            <p:ph type="sldNum" sz="quarter" idx="5"/>
          </p:nvPr>
        </p:nvSpPr>
        <p:spPr/>
        <p:txBody>
          <a:bodyPr/>
          <a:lstStyle/>
          <a:p>
            <a:fld id="{CD427E02-3A9D-4E29-A71F-7375920A662D}" type="slidenum">
              <a:rPr lang="en-CA" smtClean="0"/>
              <a:t>9</a:t>
            </a:fld>
            <a:endParaRPr lang="en-CA"/>
          </a:p>
        </p:txBody>
      </p:sp>
    </p:spTree>
    <p:extLst>
      <p:ext uri="{BB962C8B-B14F-4D97-AF65-F5344CB8AC3E}">
        <p14:creationId xmlns:p14="http://schemas.microsoft.com/office/powerpoint/2010/main" val="887990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63E-6972-44AC-A9F5-19119B809703}"/>
              </a:ext>
            </a:extLst>
          </p:cNvPr>
          <p:cNvSpPr>
            <a:spLocks noGrp="1"/>
          </p:cNvSpPr>
          <p:nvPr>
            <p:ph type="ctrTitle"/>
          </p:nvPr>
        </p:nvSpPr>
        <p:spPr>
          <a:xfrm>
            <a:off x="1524000" y="1122363"/>
            <a:ext cx="9144000" cy="1914446"/>
          </a:xfrm>
          <a:prstGeom prst="rect">
            <a:avLst/>
          </a:prstGeom>
        </p:spPr>
        <p:txBody>
          <a:bodyPr anchor="b"/>
          <a:lstStyle>
            <a:lvl1pPr algn="ctr">
              <a:defRPr sz="5400"/>
            </a:lvl1pPr>
          </a:lstStyle>
          <a:p>
            <a:r>
              <a:rPr lang="en-US"/>
              <a:t>Click to edit Master title style</a:t>
            </a:r>
            <a:endParaRPr lang="en-CA"/>
          </a:p>
        </p:txBody>
      </p:sp>
      <p:sp>
        <p:nvSpPr>
          <p:cNvPr id="3" name="Subtitle 2">
            <a:extLst>
              <a:ext uri="{FF2B5EF4-FFF2-40B4-BE49-F238E27FC236}">
                <a16:creationId xmlns:a16="http://schemas.microsoft.com/office/drawing/2014/main" id="{4B109AC4-1997-4DE3-9C33-86A40E931FC6}"/>
              </a:ext>
            </a:extLst>
          </p:cNvPr>
          <p:cNvSpPr>
            <a:spLocks noGrp="1"/>
          </p:cNvSpPr>
          <p:nvPr>
            <p:ph type="subTitle" idx="1"/>
          </p:nvPr>
        </p:nvSpPr>
        <p:spPr>
          <a:xfrm>
            <a:off x="1524000" y="3139282"/>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7099991-6100-487E-91C4-EAEFEBEC6F84}"/>
              </a:ext>
            </a:extLst>
          </p:cNvPr>
          <p:cNvSpPr>
            <a:spLocks noGrp="1"/>
          </p:cNvSpPr>
          <p:nvPr>
            <p:ph type="dt" sz="half" idx="10"/>
          </p:nvPr>
        </p:nvSpPr>
        <p:spPr>
          <a:xfrm>
            <a:off x="838200" y="6492875"/>
            <a:ext cx="2743200" cy="365125"/>
          </a:xfrm>
        </p:spPr>
        <p:txBody>
          <a:bodyPr/>
          <a:lstStyle/>
          <a:p>
            <a:fld id="{7B387C76-4983-414A-B250-0AB00F773A31}" type="datetime1">
              <a:rPr lang="en-CA" smtClean="0"/>
              <a:t>2026-06-18</a:t>
            </a:fld>
            <a:endParaRPr lang="en-CA"/>
          </a:p>
        </p:txBody>
      </p:sp>
      <p:sp>
        <p:nvSpPr>
          <p:cNvPr id="6" name="Slide Number Placeholder 5">
            <a:extLst>
              <a:ext uri="{FF2B5EF4-FFF2-40B4-BE49-F238E27FC236}">
                <a16:creationId xmlns:a16="http://schemas.microsoft.com/office/drawing/2014/main" id="{FE4E2104-8FB0-4F02-804E-296FB9A27068}"/>
              </a:ext>
            </a:extLst>
          </p:cNvPr>
          <p:cNvSpPr>
            <a:spLocks noGrp="1"/>
          </p:cNvSpPr>
          <p:nvPr>
            <p:ph type="sldNum" sz="quarter" idx="12"/>
          </p:nvPr>
        </p:nvSpPr>
        <p:spPr>
          <a:xfrm>
            <a:off x="8610600" y="6492875"/>
            <a:ext cx="2743200" cy="365125"/>
          </a:xfrm>
        </p:spPr>
        <p:txBody>
          <a:bodyPr/>
          <a:lstStyle/>
          <a:p>
            <a:fld id="{9954D2DF-1BF5-4F9E-81F2-6F4B039BE703}" type="slidenum">
              <a:rPr lang="en-CA" smtClean="0"/>
              <a:t>‹#›</a:t>
            </a:fld>
            <a:endParaRPr lang="en-CA"/>
          </a:p>
        </p:txBody>
      </p:sp>
      <p:cxnSp>
        <p:nvCxnSpPr>
          <p:cNvPr id="7" name="Straight Connector 6">
            <a:extLst>
              <a:ext uri="{FF2B5EF4-FFF2-40B4-BE49-F238E27FC236}">
                <a16:creationId xmlns:a16="http://schemas.microsoft.com/office/drawing/2014/main" id="{57DB9658-B3E8-49F3-ABFB-37754ECE198B}"/>
              </a:ext>
            </a:extLst>
          </p:cNvPr>
          <p:cNvCxnSpPr/>
          <p:nvPr/>
        </p:nvCxnSpPr>
        <p:spPr>
          <a:xfrm>
            <a:off x="1230384" y="3036815"/>
            <a:ext cx="97312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297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38C4AD-942C-4F05-AC93-28394F3A376E}"/>
              </a:ext>
            </a:extLst>
          </p:cNvPr>
          <p:cNvSpPr>
            <a:spLocks noGrp="1"/>
          </p:cNvSpPr>
          <p:nvPr>
            <p:ph type="pic" sz="quarter" idx="13"/>
          </p:nvPr>
        </p:nvSpPr>
        <p:spPr>
          <a:xfrm>
            <a:off x="703263" y="1131888"/>
            <a:ext cx="6172200" cy="4132262"/>
          </a:xfrm>
          <a:prstGeom prst="rect">
            <a:avLst/>
          </a:prstGeom>
        </p:spPr>
        <p:txBody>
          <a:bodyPr/>
          <a:lstStyle/>
          <a:p>
            <a:r>
              <a:rPr lang="en-US"/>
              <a:t>Click icon to add picture</a:t>
            </a:r>
            <a:endParaRPr lang="en-CA"/>
          </a:p>
        </p:txBody>
      </p:sp>
      <p:sp>
        <p:nvSpPr>
          <p:cNvPr id="5" name="Date Placeholder 4">
            <a:extLst>
              <a:ext uri="{FF2B5EF4-FFF2-40B4-BE49-F238E27FC236}">
                <a16:creationId xmlns:a16="http://schemas.microsoft.com/office/drawing/2014/main" id="{39070477-B807-4634-9FFB-FEA16AD84A89}"/>
              </a:ext>
            </a:extLst>
          </p:cNvPr>
          <p:cNvSpPr>
            <a:spLocks noGrp="1"/>
          </p:cNvSpPr>
          <p:nvPr>
            <p:ph type="dt" sz="half" idx="10"/>
          </p:nvPr>
        </p:nvSpPr>
        <p:spPr/>
        <p:txBody>
          <a:bodyPr/>
          <a:lstStyle/>
          <a:p>
            <a:fld id="{6A4A80A9-E2FB-4EBA-B1AA-B62557C9DC25}" type="datetime1">
              <a:rPr lang="en-CA" smtClean="0"/>
              <a:t>2026-06-18</a:t>
            </a:fld>
            <a:endParaRPr lang="en-CA"/>
          </a:p>
        </p:txBody>
      </p:sp>
      <p:sp>
        <p:nvSpPr>
          <p:cNvPr id="7" name="Slide Number Placeholder 6">
            <a:extLst>
              <a:ext uri="{FF2B5EF4-FFF2-40B4-BE49-F238E27FC236}">
                <a16:creationId xmlns:a16="http://schemas.microsoft.com/office/drawing/2014/main" id="{934682E9-94D5-44B0-8102-50FDA0F91890}"/>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A0211F61-5464-4972-B22C-942142B6FC23}"/>
              </a:ext>
            </a:extLst>
          </p:cNvPr>
          <p:cNvSpPr>
            <a:spLocks noGrp="1"/>
          </p:cNvSpPr>
          <p:nvPr>
            <p:ph type="title"/>
          </p:nvPr>
        </p:nvSpPr>
        <p:spPr>
          <a:xfrm>
            <a:off x="7421563" y="457199"/>
            <a:ext cx="3932237" cy="530226"/>
          </a:xfrm>
          <a:prstGeom prst="rect">
            <a:avLst/>
          </a:prstGeom>
        </p:spPr>
        <p:txBody>
          <a:bodyPr/>
          <a:lstStyle>
            <a:lvl1pPr>
              <a:defRPr/>
            </a:lvl1pPr>
          </a:lstStyle>
          <a:p>
            <a:r>
              <a:rPr lang="en-US"/>
              <a:t>Click to edit Master title style</a:t>
            </a:r>
            <a:endParaRPr lang="en-CA"/>
          </a:p>
        </p:txBody>
      </p:sp>
      <p:sp>
        <p:nvSpPr>
          <p:cNvPr id="10" name="Text Placeholder 3">
            <a:extLst>
              <a:ext uri="{FF2B5EF4-FFF2-40B4-BE49-F238E27FC236}">
                <a16:creationId xmlns:a16="http://schemas.microsoft.com/office/drawing/2014/main" id="{6D0E2A60-7504-4A1A-9F4C-9CACF8097BA6}"/>
              </a:ext>
            </a:extLst>
          </p:cNvPr>
          <p:cNvSpPr>
            <a:spLocks noGrp="1"/>
          </p:cNvSpPr>
          <p:nvPr>
            <p:ph type="body" sz="half" idx="2"/>
          </p:nvPr>
        </p:nvSpPr>
        <p:spPr>
          <a:xfrm>
            <a:off x="7269162" y="1434520"/>
            <a:ext cx="4237037" cy="3829398"/>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10C90ED2-0674-400C-8B56-CF8727E0D852}"/>
              </a:ext>
            </a:extLst>
          </p:cNvPr>
          <p:cNvCxnSpPr>
            <a:cxnSpLocks/>
          </p:cNvCxnSpPr>
          <p:nvPr/>
        </p:nvCxnSpPr>
        <p:spPr>
          <a:xfrm>
            <a:off x="7421563"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604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586-0B45-3184-5342-7E0F12D4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E4B254A-D7AD-1551-0E02-610645E18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BDF4-51E9-EB7B-B37C-A3F819F4FFB6}"/>
              </a:ext>
            </a:extLst>
          </p:cNvPr>
          <p:cNvSpPr>
            <a:spLocks noGrp="1"/>
          </p:cNvSpPr>
          <p:nvPr>
            <p:ph type="dt" sz="half" idx="10"/>
          </p:nvPr>
        </p:nvSpPr>
        <p:spPr/>
        <p:txBody>
          <a:bodyPr/>
          <a:lstStyle/>
          <a:p>
            <a:fld id="{EC8CA35B-3265-4A8C-8867-45E89FD4D321}" type="datetime1">
              <a:rPr lang="en-CA" smtClean="0"/>
              <a:t>2026-06-18</a:t>
            </a:fld>
            <a:endParaRPr lang="en-CA"/>
          </a:p>
        </p:txBody>
      </p:sp>
      <p:sp>
        <p:nvSpPr>
          <p:cNvPr id="5" name="Footer Placeholder 4">
            <a:extLst>
              <a:ext uri="{FF2B5EF4-FFF2-40B4-BE49-F238E27FC236}">
                <a16:creationId xmlns:a16="http://schemas.microsoft.com/office/drawing/2014/main" id="{503DFB1A-9B42-8E01-E9C8-770F7E419CB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0240871-594A-51E9-3DAF-0A4A168F92A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4017905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34853114-D788-4959-A986-289EE97037B2}" type="datetime1">
              <a:rPr lang="en-CA" smtClean="0"/>
              <a:t>2026-06-18</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784587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00F5B5BD-86CB-4CFC-82E3-FA9EFA0BD5D5}" type="datetime1">
              <a:rPr lang="en-CA" smtClean="0"/>
              <a:t>2026-06-18</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02122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8043B-1505-1513-3376-34D5997CC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5B12A6B-2B96-D623-B4DB-39B08789C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626BB38-24D0-9DB6-6B8B-23E8839F8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262-8228-8653-5C29-C760E61B85CF}"/>
              </a:ext>
            </a:extLst>
          </p:cNvPr>
          <p:cNvSpPr>
            <a:spLocks noGrp="1"/>
          </p:cNvSpPr>
          <p:nvPr>
            <p:ph type="dt" sz="half" idx="10"/>
          </p:nvPr>
        </p:nvSpPr>
        <p:spPr/>
        <p:txBody>
          <a:bodyPr/>
          <a:lstStyle/>
          <a:p>
            <a:fld id="{B387A451-9E33-44EE-911E-4501BB5F598C}" type="datetime1">
              <a:rPr lang="en-CA" smtClean="0"/>
              <a:t>2026-06-18</a:t>
            </a:fld>
            <a:endParaRPr lang="en-CA"/>
          </a:p>
        </p:txBody>
      </p:sp>
      <p:sp>
        <p:nvSpPr>
          <p:cNvPr id="6" name="Footer Placeholder 5">
            <a:extLst>
              <a:ext uri="{FF2B5EF4-FFF2-40B4-BE49-F238E27FC236}">
                <a16:creationId xmlns:a16="http://schemas.microsoft.com/office/drawing/2014/main" id="{831E05BD-B072-F550-2742-0CFEBB1CDEAC}"/>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BACB0F4C-D937-3333-38F6-5A8B95A67E2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002777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C107-426E-1FEF-9DEE-F2673E32D4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9B55073-E1E6-0ADD-AEF9-4AEA0ED96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F79A8D4-29B0-6249-6B37-FB6A0719C53B}"/>
              </a:ext>
            </a:extLst>
          </p:cNvPr>
          <p:cNvSpPr>
            <a:spLocks noGrp="1"/>
          </p:cNvSpPr>
          <p:nvPr>
            <p:ph type="dt" sz="half" idx="10"/>
          </p:nvPr>
        </p:nvSpPr>
        <p:spPr/>
        <p:txBody>
          <a:bodyPr/>
          <a:lstStyle/>
          <a:p>
            <a:fld id="{34809766-6A2E-4258-9D15-ED8F14D1FE40}" type="datetime1">
              <a:rPr lang="en-CA" smtClean="0"/>
              <a:t>2026-06-18</a:t>
            </a:fld>
            <a:endParaRPr lang="en-CA"/>
          </a:p>
        </p:txBody>
      </p:sp>
      <p:sp>
        <p:nvSpPr>
          <p:cNvPr id="5" name="Footer Placeholder 4">
            <a:extLst>
              <a:ext uri="{FF2B5EF4-FFF2-40B4-BE49-F238E27FC236}">
                <a16:creationId xmlns:a16="http://schemas.microsoft.com/office/drawing/2014/main" id="{ABD2705F-6107-EC2D-31F2-D4C700B22FA0}"/>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5E798B5-7999-AAF6-62FC-B8C055491A3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002316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34853114-D788-4959-A986-289EE97037B2}" type="datetime1">
              <a:rPr lang="en-CA" smtClean="0"/>
              <a:t>2026-06-18</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193656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586-0B45-3184-5342-7E0F12D4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E4B254A-D7AD-1551-0E02-610645E18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BDF4-51E9-EB7B-B37C-A3F819F4FFB6}"/>
              </a:ext>
            </a:extLst>
          </p:cNvPr>
          <p:cNvSpPr>
            <a:spLocks noGrp="1"/>
          </p:cNvSpPr>
          <p:nvPr>
            <p:ph type="dt" sz="half" idx="10"/>
          </p:nvPr>
        </p:nvSpPr>
        <p:spPr/>
        <p:txBody>
          <a:bodyPr/>
          <a:lstStyle/>
          <a:p>
            <a:fld id="{46977D48-3217-4D7F-AE6F-701E16217A70}" type="datetime1">
              <a:rPr lang="en-CA" smtClean="0"/>
              <a:t>2026-06-18</a:t>
            </a:fld>
            <a:endParaRPr lang="en-CA"/>
          </a:p>
        </p:txBody>
      </p:sp>
      <p:sp>
        <p:nvSpPr>
          <p:cNvPr id="5" name="Footer Placeholder 4">
            <a:extLst>
              <a:ext uri="{FF2B5EF4-FFF2-40B4-BE49-F238E27FC236}">
                <a16:creationId xmlns:a16="http://schemas.microsoft.com/office/drawing/2014/main" id="{503DFB1A-9B42-8E01-E9C8-770F7E419CB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F0240871-594A-51E9-3DAF-0A4A168F92A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512460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A4C2-64BB-5F36-56B0-7E74ED23784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A774C9-B4C0-F0DF-CE03-8B7C3E94C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0284476-BEC4-5E37-8540-2499E7CC8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68484B18-DBA3-0F26-E8B2-0F8E42F836C3}"/>
              </a:ext>
            </a:extLst>
          </p:cNvPr>
          <p:cNvSpPr>
            <a:spLocks noGrp="1"/>
          </p:cNvSpPr>
          <p:nvPr>
            <p:ph type="dt" sz="half" idx="10"/>
          </p:nvPr>
        </p:nvSpPr>
        <p:spPr/>
        <p:txBody>
          <a:bodyPr/>
          <a:lstStyle/>
          <a:p>
            <a:fld id="{2A017A09-3585-424D-94CF-FEA5550667C8}" type="datetime1">
              <a:rPr lang="en-CA" smtClean="0"/>
              <a:t>2026-06-18</a:t>
            </a:fld>
            <a:endParaRPr lang="en-CA"/>
          </a:p>
        </p:txBody>
      </p:sp>
      <p:sp>
        <p:nvSpPr>
          <p:cNvPr id="6" name="Footer Placeholder 5">
            <a:extLst>
              <a:ext uri="{FF2B5EF4-FFF2-40B4-BE49-F238E27FC236}">
                <a16:creationId xmlns:a16="http://schemas.microsoft.com/office/drawing/2014/main" id="{3CD456DE-496A-8B69-A0AC-7C61EB9A3483}"/>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8F85434F-4AD7-C394-488D-0DCAD731287B}"/>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399781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8C2F-E109-45CE-D506-5B051FF169DF}"/>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5871B4D-B006-BB19-9527-F4DD8B743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84FDCA-19AD-9843-0740-A31551B18D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127DC4B-8F33-FC51-CB24-6513105A3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274F57-55D4-11D3-DD87-685035FB1B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9DEDCA7-C734-2301-0241-FEE8775C0A4C}"/>
              </a:ext>
            </a:extLst>
          </p:cNvPr>
          <p:cNvSpPr>
            <a:spLocks noGrp="1"/>
          </p:cNvSpPr>
          <p:nvPr>
            <p:ph type="dt" sz="half" idx="10"/>
          </p:nvPr>
        </p:nvSpPr>
        <p:spPr/>
        <p:txBody>
          <a:bodyPr/>
          <a:lstStyle/>
          <a:p>
            <a:fld id="{55A1379A-ECDF-47C5-BE67-790E30C2C367}" type="datetime1">
              <a:rPr lang="en-CA" smtClean="0"/>
              <a:t>2026-06-18</a:t>
            </a:fld>
            <a:endParaRPr lang="en-CA"/>
          </a:p>
        </p:txBody>
      </p:sp>
      <p:sp>
        <p:nvSpPr>
          <p:cNvPr id="8" name="Footer Placeholder 7">
            <a:extLst>
              <a:ext uri="{FF2B5EF4-FFF2-40B4-BE49-F238E27FC236}">
                <a16:creationId xmlns:a16="http://schemas.microsoft.com/office/drawing/2014/main" id="{833EB5DF-E918-5226-B037-BA2CD8AE7136}"/>
              </a:ext>
            </a:extLst>
          </p:cNvPr>
          <p:cNvSpPr>
            <a:spLocks noGrp="1"/>
          </p:cNvSpPr>
          <p:nvPr>
            <p:ph type="ftr" sz="quarter" idx="11"/>
          </p:nvPr>
        </p:nvSpPr>
        <p:spPr/>
        <p:txBody>
          <a:bodyPr/>
          <a:lstStyle/>
          <a:p>
            <a:r>
              <a:rPr lang="en-CA"/>
              <a:t>Organization Logo</a:t>
            </a:r>
          </a:p>
        </p:txBody>
      </p:sp>
      <p:sp>
        <p:nvSpPr>
          <p:cNvPr id="9" name="Slide Number Placeholder 8">
            <a:extLst>
              <a:ext uri="{FF2B5EF4-FFF2-40B4-BE49-F238E27FC236}">
                <a16:creationId xmlns:a16="http://schemas.microsoft.com/office/drawing/2014/main" id="{841B7D4D-D0BA-0D3A-93CA-C59EBF08AC6E}"/>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34955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F0F08E-415F-46B0-B3F4-EC68567EFA08}"/>
              </a:ext>
            </a:extLst>
          </p:cNvPr>
          <p:cNvSpPr>
            <a:spLocks noGrp="1"/>
          </p:cNvSpPr>
          <p:nvPr>
            <p:ph type="body" sz="quarter" idx="13" hasCustomPrompt="1"/>
          </p:nvPr>
        </p:nvSpPr>
        <p:spPr>
          <a:xfrm>
            <a:off x="838200" y="357188"/>
            <a:ext cx="10515600" cy="714375"/>
          </a:xfrm>
          <a:prstGeom prst="rect">
            <a:avLst/>
          </a:prstGeom>
        </p:spPr>
        <p:txBody>
          <a:bodyPr/>
          <a:lstStyle>
            <a:lvl1pPr marL="0" indent="0">
              <a:buNone/>
              <a:defRPr sz="4400">
                <a:latin typeface="+mj-lt"/>
              </a:defRPr>
            </a:lvl1pPr>
          </a:lstStyle>
          <a:p>
            <a:pPr lvl="0"/>
            <a:r>
              <a:rPr lang="en-US"/>
              <a:t>Click to edit Master Title Style</a:t>
            </a:r>
            <a:endParaRPr lang="en-CA"/>
          </a:p>
        </p:txBody>
      </p:sp>
      <p:sp>
        <p:nvSpPr>
          <p:cNvPr id="3" name="Content Placeholder 2">
            <a:extLst>
              <a:ext uri="{FF2B5EF4-FFF2-40B4-BE49-F238E27FC236}">
                <a16:creationId xmlns:a16="http://schemas.microsoft.com/office/drawing/2014/main" id="{4E2CDDA6-4207-4F03-BA8A-BD4228B36B47}"/>
              </a:ext>
            </a:extLst>
          </p:cNvPr>
          <p:cNvSpPr>
            <a:spLocks noGrp="1"/>
          </p:cNvSpPr>
          <p:nvPr>
            <p:ph idx="1"/>
          </p:nvPr>
        </p:nvSpPr>
        <p:spPr>
          <a:xfrm>
            <a:off x="838200" y="1438109"/>
            <a:ext cx="10515600" cy="37573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47789A-CAFA-4E5F-82C6-B687E02AD15A}"/>
              </a:ext>
            </a:extLst>
          </p:cNvPr>
          <p:cNvSpPr>
            <a:spLocks noGrp="1"/>
          </p:cNvSpPr>
          <p:nvPr>
            <p:ph type="dt" sz="half" idx="10"/>
          </p:nvPr>
        </p:nvSpPr>
        <p:spPr/>
        <p:txBody>
          <a:bodyPr/>
          <a:lstStyle/>
          <a:p>
            <a:fld id="{7BF01395-878F-4258-880C-3F825AC9D2AA}" type="datetime1">
              <a:rPr lang="en-CA" smtClean="0"/>
              <a:t>2026-06-18</a:t>
            </a:fld>
            <a:endParaRPr lang="en-CA"/>
          </a:p>
        </p:txBody>
      </p:sp>
      <p:sp>
        <p:nvSpPr>
          <p:cNvPr id="6" name="Slide Number Placeholder 5">
            <a:extLst>
              <a:ext uri="{FF2B5EF4-FFF2-40B4-BE49-F238E27FC236}">
                <a16:creationId xmlns:a16="http://schemas.microsoft.com/office/drawing/2014/main" id="{6D08E401-DC93-4B89-8920-9D27A56E5831}"/>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8" name="Straight Connector 7">
            <a:extLst>
              <a:ext uri="{FF2B5EF4-FFF2-40B4-BE49-F238E27FC236}">
                <a16:creationId xmlns:a16="http://schemas.microsoft.com/office/drawing/2014/main" id="{C1A19F66-B809-4709-976A-E1BAD975D8BB}"/>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127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B6A3-A5A1-0F7E-D68C-0AB6EA9B10A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97F2FAD-8146-5D75-352A-3B1CCBF67F13}"/>
              </a:ext>
            </a:extLst>
          </p:cNvPr>
          <p:cNvSpPr>
            <a:spLocks noGrp="1"/>
          </p:cNvSpPr>
          <p:nvPr>
            <p:ph type="dt" sz="half" idx="10"/>
          </p:nvPr>
        </p:nvSpPr>
        <p:spPr/>
        <p:txBody>
          <a:bodyPr/>
          <a:lstStyle/>
          <a:p>
            <a:fld id="{0E2EC05E-5D19-4285-BF97-B16098CC7DFC}" type="datetime1">
              <a:rPr lang="en-CA" smtClean="0"/>
              <a:t>2026-06-18</a:t>
            </a:fld>
            <a:endParaRPr lang="en-CA"/>
          </a:p>
        </p:txBody>
      </p:sp>
      <p:sp>
        <p:nvSpPr>
          <p:cNvPr id="4" name="Footer Placeholder 3">
            <a:extLst>
              <a:ext uri="{FF2B5EF4-FFF2-40B4-BE49-F238E27FC236}">
                <a16:creationId xmlns:a16="http://schemas.microsoft.com/office/drawing/2014/main" id="{FA789D77-E2D7-A658-78D4-A25956DEBC6B}"/>
              </a:ext>
            </a:extLst>
          </p:cNvPr>
          <p:cNvSpPr>
            <a:spLocks noGrp="1"/>
          </p:cNvSpPr>
          <p:nvPr>
            <p:ph type="ftr" sz="quarter" idx="11"/>
          </p:nvPr>
        </p:nvSpPr>
        <p:spPr/>
        <p:txBody>
          <a:bodyPr/>
          <a:lstStyle/>
          <a:p>
            <a:r>
              <a:rPr lang="en-CA"/>
              <a:t>Organization Logo</a:t>
            </a:r>
          </a:p>
        </p:txBody>
      </p:sp>
      <p:sp>
        <p:nvSpPr>
          <p:cNvPr id="5" name="Slide Number Placeholder 4">
            <a:extLst>
              <a:ext uri="{FF2B5EF4-FFF2-40B4-BE49-F238E27FC236}">
                <a16:creationId xmlns:a16="http://schemas.microsoft.com/office/drawing/2014/main" id="{A763E268-8AD9-CB13-7137-C37A96C4845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427991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00F5B5BD-86CB-4CFC-82E3-FA9EFA0BD5D5}" type="datetime1">
              <a:rPr lang="en-CA" smtClean="0"/>
              <a:t>2026-06-18</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093035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8043B-1505-1513-3376-34D5997CC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5B12A6B-2B96-D623-B4DB-39B08789C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626BB38-24D0-9DB6-6B8B-23E8839F8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262-8228-8653-5C29-C760E61B85CF}"/>
              </a:ext>
            </a:extLst>
          </p:cNvPr>
          <p:cNvSpPr>
            <a:spLocks noGrp="1"/>
          </p:cNvSpPr>
          <p:nvPr>
            <p:ph type="dt" sz="half" idx="10"/>
          </p:nvPr>
        </p:nvSpPr>
        <p:spPr/>
        <p:txBody>
          <a:bodyPr/>
          <a:lstStyle/>
          <a:p>
            <a:fld id="{B387A451-9E33-44EE-911E-4501BB5F598C}" type="datetime1">
              <a:rPr lang="en-CA" smtClean="0"/>
              <a:t>2026-06-18</a:t>
            </a:fld>
            <a:endParaRPr lang="en-CA"/>
          </a:p>
        </p:txBody>
      </p:sp>
      <p:sp>
        <p:nvSpPr>
          <p:cNvPr id="6" name="Footer Placeholder 5">
            <a:extLst>
              <a:ext uri="{FF2B5EF4-FFF2-40B4-BE49-F238E27FC236}">
                <a16:creationId xmlns:a16="http://schemas.microsoft.com/office/drawing/2014/main" id="{831E05BD-B072-F550-2742-0CFEBB1CDEAC}"/>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BACB0F4C-D937-3333-38F6-5A8B95A67E2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77896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258A0-2709-BA05-541E-E99CCB65F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E890AC9-CE19-796F-5D2F-4EF98D4EA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B98424F-262F-1CDB-2D7D-267ACEBCD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798C34-89FC-E4AC-F449-2D756F9F6C7E}"/>
              </a:ext>
            </a:extLst>
          </p:cNvPr>
          <p:cNvSpPr>
            <a:spLocks noGrp="1"/>
          </p:cNvSpPr>
          <p:nvPr>
            <p:ph type="dt" sz="half" idx="10"/>
          </p:nvPr>
        </p:nvSpPr>
        <p:spPr/>
        <p:txBody>
          <a:bodyPr/>
          <a:lstStyle/>
          <a:p>
            <a:fld id="{E48D1CE0-63AC-45CF-997D-4132FE7E5AFE}" type="datetime1">
              <a:rPr lang="en-CA" smtClean="0"/>
              <a:t>2026-06-18</a:t>
            </a:fld>
            <a:endParaRPr lang="en-CA"/>
          </a:p>
        </p:txBody>
      </p:sp>
      <p:sp>
        <p:nvSpPr>
          <p:cNvPr id="6" name="Footer Placeholder 5">
            <a:extLst>
              <a:ext uri="{FF2B5EF4-FFF2-40B4-BE49-F238E27FC236}">
                <a16:creationId xmlns:a16="http://schemas.microsoft.com/office/drawing/2014/main" id="{A0C76A8C-8A5D-04E1-312E-3D4000EB74EA}"/>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D90DF9E7-59D6-5CE4-DEC4-B4F37B9AAAFF}"/>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6144175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17F4-2772-A32F-9F86-798F0A982EF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5F1567-A256-53A8-6F73-EB4A91D0AE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1E4F80D-BC09-02C6-6311-A0ADDCAA1A77}"/>
              </a:ext>
            </a:extLst>
          </p:cNvPr>
          <p:cNvSpPr>
            <a:spLocks noGrp="1"/>
          </p:cNvSpPr>
          <p:nvPr>
            <p:ph type="dt" sz="half" idx="10"/>
          </p:nvPr>
        </p:nvSpPr>
        <p:spPr/>
        <p:txBody>
          <a:bodyPr/>
          <a:lstStyle/>
          <a:p>
            <a:fld id="{64615FAD-08B1-46D2-95AA-19A2CC44E695}" type="datetime1">
              <a:rPr lang="en-CA" smtClean="0"/>
              <a:t>2026-06-18</a:t>
            </a:fld>
            <a:endParaRPr lang="en-CA"/>
          </a:p>
        </p:txBody>
      </p:sp>
      <p:sp>
        <p:nvSpPr>
          <p:cNvPr id="5" name="Footer Placeholder 4">
            <a:extLst>
              <a:ext uri="{FF2B5EF4-FFF2-40B4-BE49-F238E27FC236}">
                <a16:creationId xmlns:a16="http://schemas.microsoft.com/office/drawing/2014/main" id="{35B48DBD-510F-56C4-22C8-872D30E45946}"/>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2B656A07-EE12-6720-11B8-2A59DE5AF5B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947556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3AA0C-02BC-4717-A3CE-0E251FB7DE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ABEC9A9-8E88-B332-78FA-52FA7A2FC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8376110-A8DD-B967-A2EB-2D859EF354A9}"/>
              </a:ext>
            </a:extLst>
          </p:cNvPr>
          <p:cNvSpPr>
            <a:spLocks noGrp="1"/>
          </p:cNvSpPr>
          <p:nvPr>
            <p:ph type="dt" sz="half" idx="10"/>
          </p:nvPr>
        </p:nvSpPr>
        <p:spPr/>
        <p:txBody>
          <a:bodyPr/>
          <a:lstStyle/>
          <a:p>
            <a:fld id="{A60D8078-5651-433E-9806-310B8C597168}" type="datetime1">
              <a:rPr lang="en-CA" smtClean="0"/>
              <a:t>2026-06-18</a:t>
            </a:fld>
            <a:endParaRPr lang="en-CA"/>
          </a:p>
        </p:txBody>
      </p:sp>
      <p:sp>
        <p:nvSpPr>
          <p:cNvPr id="5" name="Footer Placeholder 4">
            <a:extLst>
              <a:ext uri="{FF2B5EF4-FFF2-40B4-BE49-F238E27FC236}">
                <a16:creationId xmlns:a16="http://schemas.microsoft.com/office/drawing/2014/main" id="{8A8C9A10-ED63-A9B0-ADED-028E720FE19F}"/>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E090BD0A-DE18-0F18-E3F1-6CF822F5112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44580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4B263673-1233-4F9E-B834-E56FD8C28C89}"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1A626E1E-AAAE-4777-B226-2683B7C651BB}"/>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9" name="Content Placeholder 2">
            <a:extLst>
              <a:ext uri="{FF2B5EF4-FFF2-40B4-BE49-F238E27FC236}">
                <a16:creationId xmlns:a16="http://schemas.microsoft.com/office/drawing/2014/main" id="{E8DC8715-641D-4F91-8C15-C157E42BC232}"/>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3">
            <a:extLst>
              <a:ext uri="{FF2B5EF4-FFF2-40B4-BE49-F238E27FC236}">
                <a16:creationId xmlns:a16="http://schemas.microsoft.com/office/drawing/2014/main" id="{C5702754-6277-4B68-9C7E-06D6E1A9C5E2}"/>
              </a:ext>
            </a:extLst>
          </p:cNvPr>
          <p:cNvSpPr>
            <a:spLocks noGrp="1"/>
          </p:cNvSpPr>
          <p:nvPr>
            <p:ph sz="half" idx="2"/>
          </p:nvPr>
        </p:nvSpPr>
        <p:spPr>
          <a:xfrm>
            <a:off x="6172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76B6F353-13C1-4C01-944E-84C1602CEE20}"/>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46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0964FFD5-F04A-4460-BD15-C0DEC4ECB3F7}"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6172200" y="1396538"/>
            <a:ext cx="5181600" cy="3899362"/>
          </a:xfrm>
          <a:prstGeom prst="rect">
            <a:avLst/>
          </a:prstGeom>
        </p:spPr>
        <p:txBody>
          <a:bodyPr/>
          <a:lstStyle/>
          <a:p>
            <a:r>
              <a:rPr lang="en-US"/>
              <a:t>Click icon to add picture</a:t>
            </a:r>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07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838200" y="1395845"/>
            <a:ext cx="5181600" cy="3899362"/>
          </a:xfrm>
          <a:prstGeom prst="rect">
            <a:avLst/>
          </a:prstGeom>
        </p:spPr>
        <p:txBody>
          <a:bodyPr/>
          <a:lstStyle/>
          <a:p>
            <a:r>
              <a:rPr lang="en-US"/>
              <a:t>Click icon to add picture</a:t>
            </a:r>
            <a:endParaRPr lang="en-CA"/>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6172202" y="1395151"/>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9DAB6045-9426-429F-8AF7-E536571AAC99}"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662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B1F4-D027-492D-BC3F-CA9887178259}"/>
              </a:ext>
            </a:extLst>
          </p:cNvPr>
          <p:cNvSpPr>
            <a:spLocks noGrp="1"/>
          </p:cNvSpPr>
          <p:nvPr>
            <p:ph type="title"/>
          </p:nvPr>
        </p:nvSpPr>
        <p:spPr>
          <a:xfrm>
            <a:off x="839788" y="365126"/>
            <a:ext cx="10515600" cy="767388"/>
          </a:xfrm>
          <a:prstGeom prst="rect">
            <a:avLst/>
          </a:prstGeo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F1A6B37-00FB-4A69-9FCD-8BBE3EE29A8A}"/>
              </a:ext>
            </a:extLst>
          </p:cNvPr>
          <p:cNvSpPr>
            <a:spLocks noGrp="1"/>
          </p:cNvSpPr>
          <p:nvPr>
            <p:ph type="body" idx="1"/>
          </p:nvPr>
        </p:nvSpPr>
        <p:spPr>
          <a:xfrm>
            <a:off x="839788" y="112421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19BF2E-9A47-40B8-ADBC-FC734E634BED}"/>
              </a:ext>
            </a:extLst>
          </p:cNvPr>
          <p:cNvSpPr>
            <a:spLocks noGrp="1"/>
          </p:cNvSpPr>
          <p:nvPr>
            <p:ph sz="half" idx="2"/>
          </p:nvPr>
        </p:nvSpPr>
        <p:spPr>
          <a:xfrm>
            <a:off x="839788" y="2078182"/>
            <a:ext cx="5157787"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92178C6-B39C-4C89-8F3F-D919A7410012}"/>
              </a:ext>
            </a:extLst>
          </p:cNvPr>
          <p:cNvSpPr>
            <a:spLocks noGrp="1"/>
          </p:cNvSpPr>
          <p:nvPr>
            <p:ph type="body" sz="quarter" idx="3"/>
          </p:nvPr>
        </p:nvSpPr>
        <p:spPr>
          <a:xfrm>
            <a:off x="6172200" y="112421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090E7C-49A2-4F8F-A7E4-45BB631FC6D3}"/>
              </a:ext>
            </a:extLst>
          </p:cNvPr>
          <p:cNvSpPr>
            <a:spLocks noGrp="1"/>
          </p:cNvSpPr>
          <p:nvPr>
            <p:ph sz="quarter" idx="4"/>
          </p:nvPr>
        </p:nvSpPr>
        <p:spPr>
          <a:xfrm>
            <a:off x="6172200" y="2078182"/>
            <a:ext cx="5183188"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C52A743-818B-42F1-8F0A-194C61B20B81}"/>
              </a:ext>
            </a:extLst>
          </p:cNvPr>
          <p:cNvSpPr>
            <a:spLocks noGrp="1"/>
          </p:cNvSpPr>
          <p:nvPr>
            <p:ph type="dt" sz="half" idx="10"/>
          </p:nvPr>
        </p:nvSpPr>
        <p:spPr/>
        <p:txBody>
          <a:bodyPr/>
          <a:lstStyle/>
          <a:p>
            <a:fld id="{3D96EF8A-8D6F-4919-BC48-7DD4C8BC73DB}" type="datetime1">
              <a:rPr lang="en-CA" smtClean="0"/>
              <a:t>2026-06-18</a:t>
            </a:fld>
            <a:endParaRPr lang="en-CA"/>
          </a:p>
        </p:txBody>
      </p:sp>
      <p:sp>
        <p:nvSpPr>
          <p:cNvPr id="9" name="Slide Number Placeholder 8">
            <a:extLst>
              <a:ext uri="{FF2B5EF4-FFF2-40B4-BE49-F238E27FC236}">
                <a16:creationId xmlns:a16="http://schemas.microsoft.com/office/drawing/2014/main" id="{018FE827-4784-4E4F-836F-B58DBF47163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10" name="Straight Connector 9">
            <a:extLst>
              <a:ext uri="{FF2B5EF4-FFF2-40B4-BE49-F238E27FC236}">
                <a16:creationId xmlns:a16="http://schemas.microsoft.com/office/drawing/2014/main" id="{6FC3B1E0-9B1A-4164-8062-807B5F4AAF68}"/>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524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B85A6B38-60D4-4E21-B662-50B4A28BF924}" type="datetime1">
              <a:rPr lang="en-CA" smtClean="0"/>
              <a:t>2026-06-18</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6" name="Straight Connector 5">
            <a:extLst>
              <a:ext uri="{FF2B5EF4-FFF2-40B4-BE49-F238E27FC236}">
                <a16:creationId xmlns:a16="http://schemas.microsoft.com/office/drawing/2014/main" id="{8E7A020A-04E4-4EB8-A8FC-E2572CF30404}"/>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14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93EE0FFA-19F7-4471-813C-111D19B78CEF}" type="datetime1">
              <a:rPr lang="en-CA" smtClean="0"/>
              <a:t>2026-06-18</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6" name="Picture Placeholder 2">
            <a:extLst>
              <a:ext uri="{FF2B5EF4-FFF2-40B4-BE49-F238E27FC236}">
                <a16:creationId xmlns:a16="http://schemas.microsoft.com/office/drawing/2014/main" id="{C508C9AC-8304-49E9-B561-3BD32738F84E}"/>
              </a:ext>
            </a:extLst>
          </p:cNvPr>
          <p:cNvSpPr>
            <a:spLocks noGrp="1"/>
          </p:cNvSpPr>
          <p:nvPr>
            <p:ph type="pic" idx="1"/>
          </p:nvPr>
        </p:nvSpPr>
        <p:spPr>
          <a:xfrm>
            <a:off x="838200" y="1396544"/>
            <a:ext cx="10517188" cy="386737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cxnSp>
        <p:nvCxnSpPr>
          <p:cNvPr id="7" name="Straight Connector 6">
            <a:extLst>
              <a:ext uri="{FF2B5EF4-FFF2-40B4-BE49-F238E27FC236}">
                <a16:creationId xmlns:a16="http://schemas.microsoft.com/office/drawing/2014/main" id="{66D6FB55-E8DB-46ED-98C6-CD67D4E22EE7}"/>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80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C838BCE-A3E9-4FCD-ADA2-E42EF31C0BFD}"/>
              </a:ext>
            </a:extLst>
          </p:cNvPr>
          <p:cNvSpPr>
            <a:spLocks noGrp="1"/>
          </p:cNvSpPr>
          <p:nvPr>
            <p:ph type="dt" sz="half" idx="10"/>
          </p:nvPr>
        </p:nvSpPr>
        <p:spPr/>
        <p:txBody>
          <a:bodyPr/>
          <a:lstStyle/>
          <a:p>
            <a:fld id="{08551D05-3E38-4C71-A23A-0F58B7CF6797}" type="datetime1">
              <a:rPr lang="en-CA" smtClean="0"/>
              <a:t>2026-06-18</a:t>
            </a:fld>
            <a:endParaRPr lang="en-CA"/>
          </a:p>
        </p:txBody>
      </p:sp>
      <p:sp>
        <p:nvSpPr>
          <p:cNvPr id="7" name="Slide Number Placeholder 6">
            <a:extLst>
              <a:ext uri="{FF2B5EF4-FFF2-40B4-BE49-F238E27FC236}">
                <a16:creationId xmlns:a16="http://schemas.microsoft.com/office/drawing/2014/main" id="{C641F884-AFBA-4C1D-A656-7C1736069F79}"/>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Picture Placeholder 11">
            <a:extLst>
              <a:ext uri="{FF2B5EF4-FFF2-40B4-BE49-F238E27FC236}">
                <a16:creationId xmlns:a16="http://schemas.microsoft.com/office/drawing/2014/main" id="{68306CCD-3F42-4618-BEC1-B31731C261C1}"/>
              </a:ext>
            </a:extLst>
          </p:cNvPr>
          <p:cNvSpPr>
            <a:spLocks noGrp="1"/>
          </p:cNvSpPr>
          <p:nvPr>
            <p:ph type="pic" sz="quarter" idx="13"/>
          </p:nvPr>
        </p:nvSpPr>
        <p:spPr>
          <a:xfrm>
            <a:off x="5183188" y="1132513"/>
            <a:ext cx="6169024" cy="4131395"/>
          </a:xfrm>
          <a:prstGeom prst="rect">
            <a:avLst/>
          </a:prstGeom>
        </p:spPr>
        <p:txBody>
          <a:bodyPr/>
          <a:lstStyle/>
          <a:p>
            <a:r>
              <a:rPr lang="en-US"/>
              <a:t>Click icon to add picture</a:t>
            </a:r>
            <a:endParaRPr lang="en-CA"/>
          </a:p>
        </p:txBody>
      </p:sp>
      <p:sp>
        <p:nvSpPr>
          <p:cNvPr id="9" name="Title 1">
            <a:extLst>
              <a:ext uri="{FF2B5EF4-FFF2-40B4-BE49-F238E27FC236}">
                <a16:creationId xmlns:a16="http://schemas.microsoft.com/office/drawing/2014/main" id="{4124F51F-1969-4F3B-9F44-5D0179BA00A4}"/>
              </a:ext>
            </a:extLst>
          </p:cNvPr>
          <p:cNvSpPr>
            <a:spLocks noGrp="1"/>
          </p:cNvSpPr>
          <p:nvPr>
            <p:ph type="title"/>
          </p:nvPr>
        </p:nvSpPr>
        <p:spPr>
          <a:xfrm>
            <a:off x="839788" y="457200"/>
            <a:ext cx="3932237" cy="530225"/>
          </a:xfrm>
          <a:prstGeom prst="rect">
            <a:avLst/>
          </a:prstGeom>
        </p:spPr>
        <p:txBody>
          <a:bodyPr/>
          <a:lstStyle>
            <a:lvl1pPr>
              <a:defRPr/>
            </a:lvl1pPr>
          </a:lstStyle>
          <a:p>
            <a:r>
              <a:rPr lang="en-US"/>
              <a:t>Click to edit Master title style</a:t>
            </a:r>
            <a:endParaRPr lang="en-CA"/>
          </a:p>
        </p:txBody>
      </p:sp>
      <p:sp>
        <p:nvSpPr>
          <p:cNvPr id="10" name="Text Placeholder 3">
            <a:extLst>
              <a:ext uri="{FF2B5EF4-FFF2-40B4-BE49-F238E27FC236}">
                <a16:creationId xmlns:a16="http://schemas.microsoft.com/office/drawing/2014/main" id="{CF0D5A8C-4189-4E49-88A9-332DA901D358}"/>
              </a:ext>
            </a:extLst>
          </p:cNvPr>
          <p:cNvSpPr>
            <a:spLocks noGrp="1"/>
          </p:cNvSpPr>
          <p:nvPr>
            <p:ph type="body" sz="half" idx="2"/>
          </p:nvPr>
        </p:nvSpPr>
        <p:spPr>
          <a:xfrm>
            <a:off x="839788" y="1384184"/>
            <a:ext cx="3932237" cy="3879732"/>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2BFF2E83-F1BE-4519-BADC-31EFBD1118FE}"/>
              </a:ext>
            </a:extLst>
          </p:cNvPr>
          <p:cNvCxnSpPr>
            <a:cxnSpLocks/>
          </p:cNvCxnSpPr>
          <p:nvPr/>
        </p:nvCxnSpPr>
        <p:spPr>
          <a:xfrm>
            <a:off x="838200"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8553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2D0F0C-99C9-4CD7-8ACC-C730A03AEBD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5703051"/>
            <a:ext cx="12192000" cy="1168869"/>
          </a:xfrm>
          <a:prstGeom prst="rect">
            <a:avLst/>
          </a:prstGeom>
        </p:spPr>
      </p:pic>
      <p:pic>
        <p:nvPicPr>
          <p:cNvPr id="9" name="Picture 8">
            <a:extLst>
              <a:ext uri="{FF2B5EF4-FFF2-40B4-BE49-F238E27FC236}">
                <a16:creationId xmlns:a16="http://schemas.microsoft.com/office/drawing/2014/main" id="{C87D2F43-3A41-4438-84BB-1101B45287A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5360151"/>
            <a:ext cx="12197442" cy="1511769"/>
          </a:xfrm>
          <a:prstGeom prst="rect">
            <a:avLst/>
          </a:prstGeom>
        </p:spPr>
      </p:pic>
      <p:pic>
        <p:nvPicPr>
          <p:cNvPr id="8" name="Picture 7">
            <a:extLst>
              <a:ext uri="{FF2B5EF4-FFF2-40B4-BE49-F238E27FC236}">
                <a16:creationId xmlns:a16="http://schemas.microsoft.com/office/drawing/2014/main" id="{27808D10-E5D7-4ADC-8A1B-23D97A699C0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315209" y="6116035"/>
            <a:ext cx="1561581" cy="715204"/>
          </a:xfrm>
          <a:prstGeom prst="rect">
            <a:avLst/>
          </a:prstGeom>
        </p:spPr>
      </p:pic>
      <p:sp>
        <p:nvSpPr>
          <p:cNvPr id="4" name="Date Placeholder 3">
            <a:extLst>
              <a:ext uri="{FF2B5EF4-FFF2-40B4-BE49-F238E27FC236}">
                <a16:creationId xmlns:a16="http://schemas.microsoft.com/office/drawing/2014/main" id="{B8DD7A76-2924-42D3-8E91-D79DCF0BC4BD}"/>
              </a:ext>
            </a:extLst>
          </p:cNvPr>
          <p:cNvSpPr>
            <a:spLocks noGrp="1"/>
          </p:cNvSpPr>
          <p:nvPr>
            <p:ph type="dt" sz="half" idx="2"/>
          </p:nvPr>
        </p:nvSpPr>
        <p:spPr>
          <a:xfrm>
            <a:off x="838200" y="650679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3A15A-EF50-4482-B8C9-9F6B5FB61DC6}" type="datetime1">
              <a:rPr lang="en-CA" smtClean="0"/>
              <a:t>2026-06-18</a:t>
            </a:fld>
            <a:endParaRPr lang="en-CA"/>
          </a:p>
        </p:txBody>
      </p:sp>
      <p:sp>
        <p:nvSpPr>
          <p:cNvPr id="6" name="Slide Number Placeholder 5">
            <a:extLst>
              <a:ext uri="{FF2B5EF4-FFF2-40B4-BE49-F238E27FC236}">
                <a16:creationId xmlns:a16="http://schemas.microsoft.com/office/drawing/2014/main" id="{7FC372A4-BC4F-4A8B-A7CD-6279217B78CF}"/>
              </a:ext>
            </a:extLst>
          </p:cNvPr>
          <p:cNvSpPr>
            <a:spLocks noGrp="1"/>
          </p:cNvSpPr>
          <p:nvPr>
            <p:ph type="sldNum" sz="quarter" idx="4"/>
          </p:nvPr>
        </p:nvSpPr>
        <p:spPr>
          <a:xfrm>
            <a:off x="8610600" y="65067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4D2DF-1BF5-4F9E-81F2-6F4B039BE703}" type="slidenum">
              <a:rPr lang="en-CA" smtClean="0"/>
              <a:t>‹#›</a:t>
            </a:fld>
            <a:endParaRPr lang="en-CA"/>
          </a:p>
        </p:txBody>
      </p:sp>
    </p:spTree>
    <p:extLst>
      <p:ext uri="{BB962C8B-B14F-4D97-AF65-F5344CB8AC3E}">
        <p14:creationId xmlns:p14="http://schemas.microsoft.com/office/powerpoint/2010/main" val="2520335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60" r:id="rId5"/>
    <p:sldLayoutId id="2147483653" r:id="rId6"/>
    <p:sldLayoutId id="2147483654" r:id="rId7"/>
    <p:sldLayoutId id="2147483658" r:id="rId8"/>
    <p:sldLayoutId id="2147483656" r:id="rId9"/>
    <p:sldLayoutId id="2147483657" r:id="rId10"/>
    <p:sldLayoutId id="2147483661" r:id="rId11"/>
    <p:sldLayoutId id="2147483662" r:id="rId12"/>
    <p:sldLayoutId id="2147483663" r:id="rId13"/>
    <p:sldLayoutId id="2147483664"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D5F2CB-2634-FE95-E19E-2D14120427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9A3E26-2FBA-B03D-FB82-B35D352FC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F149A4-CA18-6EC1-EB7A-E5D99E7C1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FBF37D-9994-43AF-B679-EC92F73919E2}" type="datetime1">
              <a:rPr lang="en-CA" smtClean="0"/>
              <a:t>2026-06-18</a:t>
            </a:fld>
            <a:endParaRPr lang="en-CA"/>
          </a:p>
        </p:txBody>
      </p:sp>
      <p:sp>
        <p:nvSpPr>
          <p:cNvPr id="5" name="Footer Placeholder 4">
            <a:extLst>
              <a:ext uri="{FF2B5EF4-FFF2-40B4-BE49-F238E27FC236}">
                <a16:creationId xmlns:a16="http://schemas.microsoft.com/office/drawing/2014/main" id="{B61AA70D-31CB-9B83-C650-416D575E0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Organization Logo</a:t>
            </a:r>
          </a:p>
        </p:txBody>
      </p:sp>
      <p:sp>
        <p:nvSpPr>
          <p:cNvPr id="6" name="Slide Number Placeholder 5">
            <a:extLst>
              <a:ext uri="{FF2B5EF4-FFF2-40B4-BE49-F238E27FC236}">
                <a16:creationId xmlns:a16="http://schemas.microsoft.com/office/drawing/2014/main" id="{1CBC4173-2468-33BF-A268-D56A5DBC81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BB62CA-5027-40E1-AB1B-B759D1976CB8}" type="slidenum">
              <a:rPr lang="en-CA" smtClean="0"/>
              <a:t>‹#›</a:t>
            </a:fld>
            <a:endParaRPr lang="en-CA"/>
          </a:p>
        </p:txBody>
      </p:sp>
    </p:spTree>
    <p:extLst>
      <p:ext uri="{BB962C8B-B14F-4D97-AF65-F5344CB8AC3E}">
        <p14:creationId xmlns:p14="http://schemas.microsoft.com/office/powerpoint/2010/main" val="59921029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hyperlink" Target="https://kotoba.wiki/t/talk/1935"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courses.lumenlearning.com/wmopen-psychology/chapter/reading-forgetti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16.png"/><Relationship Id="rId4" Type="http://schemas.openxmlformats.org/officeDocument/2006/relationships/hyperlink" Target="https://pxhere.com/en/photo/156378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hyperlink" Target="https://mozache.com/sdbata-znae-s-kogo-da-ni-sbere-i-ot-kogo-da-ni-otdalechi-za-nashe-dobro/"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16.png"/><Relationship Id="rId4" Type="http://schemas.openxmlformats.org/officeDocument/2006/relationships/hyperlink" Target="https://www.freepik.com/premium-ai-image/scenic-coastal-road-winding-along-cliffside_238101176.htm"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doi.org/10.1186/s12912-015-0114-6" TargetMode="External"/><Relationship Id="rId3" Type="http://schemas.openxmlformats.org/officeDocument/2006/relationships/hyperlink" Target="https://www.ariadnelabs.org/serious-illness-care/" TargetMode="External"/><Relationship Id="rId7" Type="http://schemas.openxmlformats.org/officeDocument/2006/relationships/hyperlink" Target="https://doi.org/10.57307/2369-2895.1354" TargetMode="External"/><Relationship Id="rId2" Type="http://schemas.openxmlformats.org/officeDocument/2006/relationships/hyperlink" Target="https://ariadnelabs.org/wp-content/uploads/2023/05/Serious-Illness-Conversation-Guide.2023-05-18.pdf" TargetMode="External"/><Relationship Id="rId1" Type="http://schemas.openxmlformats.org/officeDocument/2006/relationships/slideLayout" Target="../slideLayouts/slideLayout2.xml"/><Relationship Id="rId6" Type="http://schemas.openxmlformats.org/officeDocument/2006/relationships/hyperlink" Target="https://doi.org/10.1016/j.jpainsymman.2022.11.029" TargetMode="External"/><Relationship Id="rId5" Type="http://schemas.openxmlformats.org/officeDocument/2006/relationships/hyperlink" Target="https://www.virtualhospice.ca/learning-hub" TargetMode="External"/><Relationship Id="rId4" Type="http://schemas.openxmlformats.org/officeDocument/2006/relationships/hyperlink" Target="https://www.cpcna.ca/_files/ugd/67b8a1_1de1656e4b4f4ad0bfec9c5a0f854630.pdf?utm_source=chatgp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s://mozache.com/sdbata-znae-s-kogo-da-ni-sbere-i-ot-kogo-da-ni-otdalechi-za-nashe-dobro/"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video" Target="https://player.vimeo.com/video/280920216?app_id=122963"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FA13D9-A908-0F65-D284-B62CD3D92AF8}"/>
              </a:ext>
            </a:extLst>
          </p:cNvPr>
          <p:cNvSpPr>
            <a:spLocks noGrp="1"/>
          </p:cNvSpPr>
          <p:nvPr>
            <p:ph type="title"/>
          </p:nvPr>
        </p:nvSpPr>
        <p:spPr>
          <a:xfrm>
            <a:off x="838200" y="365126"/>
            <a:ext cx="10515600" cy="767388"/>
          </a:xfrm>
        </p:spPr>
        <p:txBody>
          <a:bodyPr>
            <a:normAutofit/>
          </a:bodyPr>
          <a:lstStyle/>
          <a:p>
            <a:r>
              <a:rPr lang="en-CA" sz="3700">
                <a:solidFill>
                  <a:schemeClr val="accent1"/>
                </a:solidFill>
              </a:rPr>
              <a:t>Kick off: The Art of the Visit – Supporting Grief Work</a:t>
            </a:r>
          </a:p>
        </p:txBody>
      </p:sp>
      <p:pic>
        <p:nvPicPr>
          <p:cNvPr id="7" name="Graphic 6" descr="Customer Review">
            <a:extLst>
              <a:ext uri="{FF2B5EF4-FFF2-40B4-BE49-F238E27FC236}">
                <a16:creationId xmlns:a16="http://schemas.microsoft.com/office/drawing/2014/main" id="{3D48166E-4542-6D25-6A73-B0E1C96E63A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79665" y="1396538"/>
            <a:ext cx="3898669" cy="3898669"/>
          </a:xfrm>
          <a:prstGeom prst="rect">
            <a:avLst/>
          </a:prstGeom>
        </p:spPr>
      </p:pic>
      <p:sp>
        <p:nvSpPr>
          <p:cNvPr id="3" name="Content Placeholder 2">
            <a:extLst>
              <a:ext uri="{FF2B5EF4-FFF2-40B4-BE49-F238E27FC236}">
                <a16:creationId xmlns:a16="http://schemas.microsoft.com/office/drawing/2014/main" id="{3C80D4F0-BA35-7A26-42F3-E003DDA822E9}"/>
              </a:ext>
            </a:extLst>
          </p:cNvPr>
          <p:cNvSpPr>
            <a:spLocks noGrp="1"/>
          </p:cNvSpPr>
          <p:nvPr>
            <p:ph sz="half" idx="2"/>
          </p:nvPr>
        </p:nvSpPr>
        <p:spPr>
          <a:xfrm>
            <a:off x="6172200" y="1396538"/>
            <a:ext cx="5181600" cy="3898669"/>
          </a:xfrm>
        </p:spPr>
        <p:txBody>
          <a:bodyPr>
            <a:normAutofit/>
          </a:bodyPr>
          <a:lstStyle/>
          <a:p>
            <a:pPr marL="0" indent="0">
              <a:buNone/>
            </a:pPr>
            <a:r>
              <a:rPr lang="en-CA">
                <a:solidFill>
                  <a:schemeClr val="accent1"/>
                </a:solidFill>
              </a:rPr>
              <a:t>Welcome and Purpose</a:t>
            </a:r>
          </a:p>
          <a:p>
            <a:pPr marL="0" indent="0">
              <a:buNone/>
            </a:pPr>
            <a:r>
              <a:rPr lang="en-CA">
                <a:solidFill>
                  <a:schemeClr val="accent1"/>
                </a:solidFill>
              </a:rPr>
              <a:t>Introductions </a:t>
            </a:r>
          </a:p>
          <a:p>
            <a:pPr marL="0" indent="0">
              <a:buNone/>
            </a:pPr>
            <a:r>
              <a:rPr lang="en-CA">
                <a:solidFill>
                  <a:schemeClr val="accent1"/>
                </a:solidFill>
              </a:rPr>
              <a:t>(Small groups of 10-12)</a:t>
            </a:r>
          </a:p>
          <a:p>
            <a:pPr marL="0" indent="0">
              <a:buNone/>
            </a:pPr>
            <a:r>
              <a:rPr lang="en-CA">
                <a:solidFill>
                  <a:schemeClr val="accent1"/>
                </a:solidFill>
              </a:rPr>
              <a:t>Case Study:</a:t>
            </a:r>
          </a:p>
          <a:p>
            <a:pPr marL="0" indent="0">
              <a:buNone/>
            </a:pPr>
            <a:r>
              <a:rPr lang="en-CA">
                <a:solidFill>
                  <a:schemeClr val="accent1"/>
                </a:solidFill>
              </a:rPr>
              <a:t>	Think-Pair-Share</a:t>
            </a:r>
          </a:p>
          <a:p>
            <a:pPr marL="0" indent="0">
              <a:buNone/>
            </a:pPr>
            <a:r>
              <a:rPr lang="en-CA">
                <a:solidFill>
                  <a:schemeClr val="accent1"/>
                </a:solidFill>
              </a:rPr>
              <a:t>Initial Engagement Take-away</a:t>
            </a:r>
          </a:p>
          <a:p>
            <a:pPr marL="0" indent="0">
              <a:buNone/>
            </a:pPr>
            <a:endParaRPr lang="en-CA"/>
          </a:p>
        </p:txBody>
      </p:sp>
      <p:sp>
        <p:nvSpPr>
          <p:cNvPr id="2" name="TextBox 1">
            <a:extLst>
              <a:ext uri="{FF2B5EF4-FFF2-40B4-BE49-F238E27FC236}">
                <a16:creationId xmlns:a16="http://schemas.microsoft.com/office/drawing/2014/main" id="{957F8EF5-2FAD-60D4-90FE-D1DE10869E86}"/>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6963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A7CC-7E2E-89A2-48A8-2132994A61EF}"/>
              </a:ext>
            </a:extLst>
          </p:cNvPr>
          <p:cNvSpPr>
            <a:spLocks noGrp="1"/>
          </p:cNvSpPr>
          <p:nvPr>
            <p:ph type="body" sz="quarter" idx="13"/>
          </p:nvPr>
        </p:nvSpPr>
        <p:spPr/>
        <p:txBody>
          <a:bodyPr/>
          <a:lstStyle/>
          <a:p>
            <a:r>
              <a:rPr lang="en-CA">
                <a:solidFill>
                  <a:schemeClr val="accent1"/>
                </a:solidFill>
              </a:rPr>
              <a:t>Communication Support Frameworks</a:t>
            </a:r>
          </a:p>
        </p:txBody>
      </p:sp>
      <p:sp>
        <p:nvSpPr>
          <p:cNvPr id="3" name="Content Placeholder 2">
            <a:extLst>
              <a:ext uri="{FF2B5EF4-FFF2-40B4-BE49-F238E27FC236}">
                <a16:creationId xmlns:a16="http://schemas.microsoft.com/office/drawing/2014/main" id="{9AA67B38-9354-C731-225A-B0BD9488330C}"/>
              </a:ext>
            </a:extLst>
          </p:cNvPr>
          <p:cNvSpPr>
            <a:spLocks noGrp="1"/>
          </p:cNvSpPr>
          <p:nvPr>
            <p:ph idx="1"/>
          </p:nvPr>
        </p:nvSpPr>
        <p:spPr/>
        <p:txBody>
          <a:bodyPr/>
          <a:lstStyle/>
          <a:p>
            <a:r>
              <a:rPr lang="en-CA" sz="2400">
                <a:solidFill>
                  <a:schemeClr val="accent1"/>
                </a:solidFill>
              </a:rPr>
              <a:t>ASK-TELL-ASK</a:t>
            </a:r>
          </a:p>
          <a:p>
            <a:r>
              <a:rPr lang="en-CA" sz="2400" b="1">
                <a:solidFill>
                  <a:schemeClr val="accent1"/>
                </a:solidFill>
              </a:rPr>
              <a:t>Ask</a:t>
            </a:r>
            <a:r>
              <a:rPr lang="en-CA" sz="2400">
                <a:solidFill>
                  <a:schemeClr val="accent1"/>
                </a:solidFill>
              </a:rPr>
              <a:t> – Start by understanding what the person already knows and what they would like to know. </a:t>
            </a:r>
            <a:r>
              <a:rPr lang="en-CA" sz="2400" b="1">
                <a:solidFill>
                  <a:schemeClr val="accent1"/>
                </a:solidFill>
              </a:rPr>
              <a:t>“Can you share what you understand about what’s happening right now”?</a:t>
            </a:r>
          </a:p>
          <a:p>
            <a:r>
              <a:rPr lang="en-CA" sz="2400" b="1">
                <a:solidFill>
                  <a:schemeClr val="accent1"/>
                </a:solidFill>
              </a:rPr>
              <a:t>Tell</a:t>
            </a:r>
            <a:r>
              <a:rPr lang="en-CA" sz="2400">
                <a:solidFill>
                  <a:schemeClr val="accent1"/>
                </a:solidFill>
              </a:rPr>
              <a:t> – Share important information clearly and simply. Keep it brief and avoid medical jargon. </a:t>
            </a:r>
            <a:r>
              <a:rPr lang="en-CA" sz="2400" b="1">
                <a:solidFill>
                  <a:schemeClr val="accent1"/>
                </a:solidFill>
              </a:rPr>
              <a:t>Use short sentences and pause to check for understanding. </a:t>
            </a:r>
          </a:p>
          <a:p>
            <a:r>
              <a:rPr lang="en-CA" sz="2400" b="1">
                <a:solidFill>
                  <a:schemeClr val="accent1"/>
                </a:solidFill>
              </a:rPr>
              <a:t>Ask</a:t>
            </a:r>
            <a:r>
              <a:rPr lang="en-CA" sz="2400">
                <a:solidFill>
                  <a:schemeClr val="accent1"/>
                </a:solidFill>
              </a:rPr>
              <a:t> – Invite them to explain back what they heard, in their own words, to ensure clarity. </a:t>
            </a:r>
            <a:r>
              <a:rPr lang="en-CA" sz="2400" b="1">
                <a:solidFill>
                  <a:schemeClr val="accent1"/>
                </a:solidFill>
              </a:rPr>
              <a:t>“Just so I know I explained it clearly; can you tell me in your own words what you took from that?”</a:t>
            </a:r>
          </a:p>
          <a:p>
            <a:pPr marL="0" indent="0" algn="r">
              <a:buNone/>
            </a:pPr>
            <a:r>
              <a:rPr lang="en-CA" sz="1400">
                <a:solidFill>
                  <a:schemeClr val="accent1"/>
                </a:solidFill>
              </a:rPr>
              <a:t>(CAPCE, 2020)</a:t>
            </a:r>
          </a:p>
        </p:txBody>
      </p:sp>
      <p:sp>
        <p:nvSpPr>
          <p:cNvPr id="4" name="TextBox 3">
            <a:extLst>
              <a:ext uri="{FF2B5EF4-FFF2-40B4-BE49-F238E27FC236}">
                <a16:creationId xmlns:a16="http://schemas.microsoft.com/office/drawing/2014/main" id="{731AEE21-0B28-16C7-FC30-A1B9A8C63AFB}"/>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1748689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7489B-804F-978A-F6B5-CE310D3B1111}"/>
              </a:ext>
            </a:extLst>
          </p:cNvPr>
          <p:cNvSpPr>
            <a:spLocks noGrp="1"/>
          </p:cNvSpPr>
          <p:nvPr>
            <p:ph type="title"/>
          </p:nvPr>
        </p:nvSpPr>
        <p:spPr>
          <a:xfrm>
            <a:off x="479394" y="1070800"/>
            <a:ext cx="3939688" cy="5583126"/>
          </a:xfrm>
        </p:spPr>
        <p:txBody>
          <a:bodyPr>
            <a:normAutofit/>
          </a:bodyPr>
          <a:lstStyle/>
          <a:p>
            <a:pPr algn="r"/>
            <a:r>
              <a:rPr lang="en-CA" sz="5000">
                <a:solidFill>
                  <a:schemeClr val="accent1"/>
                </a:solidFill>
              </a:rPr>
              <a:t>Serious Illness Conversation Guide</a:t>
            </a:r>
          </a:p>
        </p:txBody>
      </p:sp>
      <p:graphicFrame>
        <p:nvGraphicFramePr>
          <p:cNvPr id="20" name="Content Placeholder 2">
            <a:extLst>
              <a:ext uri="{FF2B5EF4-FFF2-40B4-BE49-F238E27FC236}">
                <a16:creationId xmlns:a16="http://schemas.microsoft.com/office/drawing/2014/main" id="{8A69F9AD-79D6-FF57-75A3-356068DF51C9}"/>
              </a:ext>
            </a:extLst>
          </p:cNvPr>
          <p:cNvGraphicFramePr>
            <a:graphicFrameLocks noGrp="1"/>
          </p:cNvGraphicFramePr>
          <p:nvPr>
            <p:ph idx="1"/>
            <p:extLst>
              <p:ext uri="{D42A27DB-BD31-4B8C-83A1-F6EECF244321}">
                <p14:modId xmlns:p14="http://schemas.microsoft.com/office/powerpoint/2010/main" val="633567557"/>
              </p:ext>
            </p:extLst>
          </p:nvPr>
        </p:nvGraphicFramePr>
        <p:xfrm>
          <a:off x="5108535" y="457201"/>
          <a:ext cx="6312321" cy="4727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6897E4D-0FBB-331E-BB99-160D0BB51338}"/>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903113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text&#10;&#10;AI-generated content may be incorrect.">
            <a:extLst>
              <a:ext uri="{FF2B5EF4-FFF2-40B4-BE49-F238E27FC236}">
                <a16:creationId xmlns:a16="http://schemas.microsoft.com/office/drawing/2014/main" id="{99410444-6362-E42F-3A8B-1781645461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796" y="119173"/>
            <a:ext cx="5722204" cy="5958543"/>
          </a:xfrm>
          <a:prstGeom prst="rect">
            <a:avLst/>
          </a:prstGeom>
        </p:spPr>
      </p:pic>
      <p:sp>
        <p:nvSpPr>
          <p:cNvPr id="6" name="TextBox 5">
            <a:extLst>
              <a:ext uri="{FF2B5EF4-FFF2-40B4-BE49-F238E27FC236}">
                <a16:creationId xmlns:a16="http://schemas.microsoft.com/office/drawing/2014/main" id="{FB6D3723-DF59-A700-50AF-8BF161E31911}"/>
              </a:ext>
            </a:extLst>
          </p:cNvPr>
          <p:cNvSpPr txBox="1"/>
          <p:nvPr/>
        </p:nvSpPr>
        <p:spPr>
          <a:xfrm>
            <a:off x="7144378" y="1235947"/>
            <a:ext cx="4471517"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rPr>
              <a:t>Serious Illness Conversation Guide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CA"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dirty="0">
                <a:ln>
                  <a:noFill/>
                </a:ln>
                <a:solidFill>
                  <a:prstClr val="black"/>
                </a:solidFill>
                <a:effectLst/>
                <a:uLnTx/>
                <a:uFillTx/>
                <a:latin typeface="Aptos" panose="02110004020202020204"/>
                <a:ea typeface="+mn-ea"/>
                <a:cs typeface="+mn-cs"/>
              </a:rPr>
              <a:t>(Ariadne Labs, 2023)</a:t>
            </a:r>
          </a:p>
        </p:txBody>
      </p:sp>
      <p:sp>
        <p:nvSpPr>
          <p:cNvPr id="2" name="TextBox 1">
            <a:extLst>
              <a:ext uri="{FF2B5EF4-FFF2-40B4-BE49-F238E27FC236}">
                <a16:creationId xmlns:a16="http://schemas.microsoft.com/office/drawing/2014/main" id="{7590C277-8B9B-FD31-2ACC-5D986FD80EC4}"/>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2900050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69EC95-FEED-15A5-597E-B6F597988CBA}"/>
              </a:ext>
            </a:extLst>
          </p:cNvPr>
          <p:cNvSpPr>
            <a:spLocks noGrp="1"/>
          </p:cNvSpPr>
          <p:nvPr>
            <p:ph type="body" sz="quarter" idx="13"/>
          </p:nvPr>
        </p:nvSpPr>
        <p:spPr/>
        <p:txBody>
          <a:bodyPr/>
          <a:lstStyle/>
          <a:p>
            <a:r>
              <a:rPr lang="en-CA">
                <a:solidFill>
                  <a:schemeClr val="accent1"/>
                </a:solidFill>
              </a:rPr>
              <a:t>Examples of Conversation Prompts</a:t>
            </a:r>
          </a:p>
        </p:txBody>
      </p:sp>
      <p:sp>
        <p:nvSpPr>
          <p:cNvPr id="3" name="Content Placeholder 2">
            <a:extLst>
              <a:ext uri="{FF2B5EF4-FFF2-40B4-BE49-F238E27FC236}">
                <a16:creationId xmlns:a16="http://schemas.microsoft.com/office/drawing/2014/main" id="{9B97B1AD-7CB5-21FA-8E39-2887A324A6ED}"/>
              </a:ext>
            </a:extLst>
          </p:cNvPr>
          <p:cNvSpPr>
            <a:spLocks noGrp="1"/>
          </p:cNvSpPr>
          <p:nvPr>
            <p:ph idx="1"/>
          </p:nvPr>
        </p:nvSpPr>
        <p:spPr/>
        <p:txBody>
          <a:bodyPr/>
          <a:lstStyle/>
          <a:p>
            <a:pPr lvl="0"/>
            <a:r>
              <a:rPr lang="en-CA" sz="2400">
                <a:solidFill>
                  <a:schemeClr val="accent1"/>
                </a:solidFill>
              </a:rPr>
              <a:t>“What is your understanding of what is happening with your illness?”</a:t>
            </a:r>
            <a:endParaRPr lang="en-US" sz="2400">
              <a:solidFill>
                <a:schemeClr val="accent1"/>
              </a:solidFill>
            </a:endParaRPr>
          </a:p>
          <a:p>
            <a:pPr lvl="0"/>
            <a:r>
              <a:rPr lang="en-CA" sz="2400">
                <a:solidFill>
                  <a:schemeClr val="accent1"/>
                </a:solidFill>
              </a:rPr>
              <a:t>“At the moment, things are uncertain, have you thought about what might happen if you became more unwell?”</a:t>
            </a:r>
            <a:endParaRPr lang="en-US" sz="2400">
              <a:solidFill>
                <a:schemeClr val="accent1"/>
              </a:solidFill>
            </a:endParaRPr>
          </a:p>
          <a:p>
            <a:pPr lvl="0"/>
            <a:r>
              <a:rPr lang="en-CA" sz="2400">
                <a:solidFill>
                  <a:schemeClr val="accent1"/>
                </a:solidFill>
              </a:rPr>
              <a:t>“I am concerned that your illness is worsening faster than we were expecting. I’d like to talk about what we are seeing. Are you comfortable with me doing that now or are their others in your family that you would like with you?”</a:t>
            </a:r>
            <a:endParaRPr lang="en-US" sz="2400">
              <a:solidFill>
                <a:schemeClr val="accent1"/>
              </a:solidFill>
            </a:endParaRPr>
          </a:p>
          <a:p>
            <a:pPr lvl="0"/>
            <a:r>
              <a:rPr lang="en-CA" sz="2400">
                <a:solidFill>
                  <a:schemeClr val="accent1"/>
                </a:solidFill>
              </a:rPr>
              <a:t>“If you become too sick to make decisions, who will do this for you?”</a:t>
            </a:r>
            <a:endParaRPr lang="en-US" sz="2400">
              <a:solidFill>
                <a:schemeClr val="accent1"/>
              </a:solidFill>
            </a:endParaRPr>
          </a:p>
          <a:p>
            <a:pPr lvl="0"/>
            <a:r>
              <a:rPr lang="en-CA" sz="2400">
                <a:solidFill>
                  <a:schemeClr val="accent1"/>
                </a:solidFill>
              </a:rPr>
              <a:t>“Let’s hope for the best, but is it ok if we make a plan for the rest?”</a:t>
            </a:r>
          </a:p>
          <a:p>
            <a:pPr marL="0" indent="0" algn="r">
              <a:buNone/>
            </a:pPr>
            <a:r>
              <a:rPr lang="en-CA" sz="1400">
                <a:solidFill>
                  <a:schemeClr val="accent1"/>
                </a:solidFill>
              </a:rPr>
              <a:t>(Ariadne Labs, 2023; Canadian Virtual Hospice, n.d.)</a:t>
            </a:r>
          </a:p>
          <a:p>
            <a:pPr marL="0" lvl="0" indent="0">
              <a:buNone/>
            </a:pPr>
            <a:endParaRPr lang="en-US">
              <a:solidFill>
                <a:schemeClr val="accent1"/>
              </a:solidFill>
            </a:endParaRPr>
          </a:p>
          <a:p>
            <a:endParaRPr lang="en-CA"/>
          </a:p>
        </p:txBody>
      </p:sp>
      <p:sp>
        <p:nvSpPr>
          <p:cNvPr id="4" name="TextBox 3">
            <a:extLst>
              <a:ext uri="{FF2B5EF4-FFF2-40B4-BE49-F238E27FC236}">
                <a16:creationId xmlns:a16="http://schemas.microsoft.com/office/drawing/2014/main" id="{98CD9E25-0F29-D3A2-8DE6-34ABED24B10D}"/>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30288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3124A0-F7DF-491F-43E7-C349EF7743D6}"/>
              </a:ext>
            </a:extLst>
          </p:cNvPr>
          <p:cNvSpPr>
            <a:spLocks noGrp="1"/>
          </p:cNvSpPr>
          <p:nvPr>
            <p:ph type="body" sz="quarter" idx="13"/>
          </p:nvPr>
        </p:nvSpPr>
        <p:spPr/>
        <p:txBody>
          <a:bodyPr/>
          <a:lstStyle/>
          <a:p>
            <a:r>
              <a:rPr lang="en-CA">
                <a:solidFill>
                  <a:schemeClr val="accent1"/>
                </a:solidFill>
              </a:rPr>
              <a:t>Words Matter</a:t>
            </a:r>
          </a:p>
        </p:txBody>
      </p:sp>
      <p:sp>
        <p:nvSpPr>
          <p:cNvPr id="3" name="Content Placeholder 2">
            <a:extLst>
              <a:ext uri="{FF2B5EF4-FFF2-40B4-BE49-F238E27FC236}">
                <a16:creationId xmlns:a16="http://schemas.microsoft.com/office/drawing/2014/main" id="{76200D25-0437-FF61-3E77-E5F95F0538DA}"/>
              </a:ext>
            </a:extLst>
          </p:cNvPr>
          <p:cNvSpPr>
            <a:spLocks noGrp="1"/>
          </p:cNvSpPr>
          <p:nvPr>
            <p:ph idx="1"/>
          </p:nvPr>
        </p:nvSpPr>
        <p:spPr/>
        <p:txBody>
          <a:bodyPr/>
          <a:lstStyle/>
          <a:p>
            <a:r>
              <a:rPr lang="en-US">
                <a:solidFill>
                  <a:schemeClr val="accent1"/>
                </a:solidFill>
              </a:rPr>
              <a:t>The way people receive difficult information and the support they receive at that time can have an impact on their grief</a:t>
            </a:r>
          </a:p>
          <a:p>
            <a:r>
              <a:rPr lang="en-US">
                <a:solidFill>
                  <a:schemeClr val="accent1"/>
                </a:solidFill>
              </a:rPr>
              <a:t>The tone used and non-verbal cues are important</a:t>
            </a:r>
          </a:p>
          <a:p>
            <a:r>
              <a:rPr lang="en-US">
                <a:solidFill>
                  <a:schemeClr val="accent1"/>
                </a:solidFill>
              </a:rPr>
              <a:t>Prepare yourself</a:t>
            </a:r>
          </a:p>
          <a:p>
            <a:r>
              <a:rPr lang="en-US">
                <a:solidFill>
                  <a:schemeClr val="accent1"/>
                </a:solidFill>
              </a:rPr>
              <a:t>Speak honestly and with sincere plain language</a:t>
            </a:r>
          </a:p>
          <a:p>
            <a:r>
              <a:rPr lang="en-US">
                <a:solidFill>
                  <a:schemeClr val="accent1"/>
                </a:solidFill>
              </a:rPr>
              <a:t>Check in to assess how well they understood</a:t>
            </a:r>
          </a:p>
          <a:p>
            <a:r>
              <a:rPr lang="en-US">
                <a:solidFill>
                  <a:schemeClr val="accent1"/>
                </a:solidFill>
              </a:rPr>
              <a:t>Use silence – it allows others to process the information and respond </a:t>
            </a:r>
          </a:p>
          <a:p>
            <a:pPr marL="0" indent="0" algn="r">
              <a:buNone/>
            </a:pPr>
            <a:r>
              <a:rPr lang="en-CA" sz="1400">
                <a:solidFill>
                  <a:schemeClr val="accent1"/>
                </a:solidFill>
              </a:rPr>
              <a:t>(Canadian Virtual Hospice, n.d.)</a:t>
            </a:r>
          </a:p>
        </p:txBody>
      </p:sp>
      <p:sp>
        <p:nvSpPr>
          <p:cNvPr id="4" name="TextBox 3">
            <a:extLst>
              <a:ext uri="{FF2B5EF4-FFF2-40B4-BE49-F238E27FC236}">
                <a16:creationId xmlns:a16="http://schemas.microsoft.com/office/drawing/2014/main" id="{3ED47919-6E28-C809-6C16-63B9FD7E91A9}"/>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593507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FE238F-5A5C-0AC7-38D9-078BEE035C83}"/>
              </a:ext>
            </a:extLst>
          </p:cNvPr>
          <p:cNvSpPr>
            <a:spLocks noGrp="1"/>
          </p:cNvSpPr>
          <p:nvPr>
            <p:ph type="body" sz="quarter" idx="13"/>
          </p:nvPr>
        </p:nvSpPr>
        <p:spPr/>
        <p:txBody>
          <a:bodyPr/>
          <a:lstStyle/>
          <a:p>
            <a:r>
              <a:rPr lang="en-CA">
                <a:solidFill>
                  <a:schemeClr val="accent1"/>
                </a:solidFill>
              </a:rPr>
              <a:t>Beyond Fixing: Being Present to Suffering</a:t>
            </a:r>
          </a:p>
        </p:txBody>
      </p:sp>
      <p:sp>
        <p:nvSpPr>
          <p:cNvPr id="3" name="Content Placeholder 2">
            <a:extLst>
              <a:ext uri="{FF2B5EF4-FFF2-40B4-BE49-F238E27FC236}">
                <a16:creationId xmlns:a16="http://schemas.microsoft.com/office/drawing/2014/main" id="{1730863A-B617-BA45-25EB-C729C6A146FD}"/>
              </a:ext>
            </a:extLst>
          </p:cNvPr>
          <p:cNvSpPr>
            <a:spLocks noGrp="1"/>
          </p:cNvSpPr>
          <p:nvPr>
            <p:ph idx="1"/>
          </p:nvPr>
        </p:nvSpPr>
        <p:spPr/>
        <p:txBody>
          <a:bodyPr/>
          <a:lstStyle/>
          <a:p>
            <a:r>
              <a:rPr lang="en-CA">
                <a:solidFill>
                  <a:schemeClr val="accent1"/>
                </a:solidFill>
              </a:rPr>
              <a:t>Nurses are trained to identify and solve problems, however at the end-of-life, emotional and spiritual distress is not a problem to be solved</a:t>
            </a:r>
          </a:p>
          <a:p>
            <a:r>
              <a:rPr lang="en-CA">
                <a:solidFill>
                  <a:schemeClr val="accent1"/>
                </a:solidFill>
              </a:rPr>
              <a:t>Patients often need someone to simply be </a:t>
            </a:r>
            <a:r>
              <a:rPr lang="en-CA" b="1">
                <a:solidFill>
                  <a:schemeClr val="accent1"/>
                </a:solidFill>
              </a:rPr>
              <a:t>present</a:t>
            </a:r>
            <a:r>
              <a:rPr lang="en-CA">
                <a:solidFill>
                  <a:schemeClr val="accent1"/>
                </a:solidFill>
              </a:rPr>
              <a:t> rather than trying to provide answers</a:t>
            </a:r>
          </a:p>
          <a:p>
            <a:r>
              <a:rPr lang="en-CA">
                <a:solidFill>
                  <a:schemeClr val="accent1"/>
                </a:solidFill>
              </a:rPr>
              <a:t>Compassionate </a:t>
            </a:r>
            <a:r>
              <a:rPr lang="en-CA" b="1">
                <a:solidFill>
                  <a:schemeClr val="accent1"/>
                </a:solidFill>
              </a:rPr>
              <a:t>listening</a:t>
            </a:r>
            <a:r>
              <a:rPr lang="en-CA">
                <a:solidFill>
                  <a:schemeClr val="accent1"/>
                </a:solidFill>
              </a:rPr>
              <a:t> can be more powerful than action</a:t>
            </a:r>
          </a:p>
          <a:p>
            <a:r>
              <a:rPr lang="en-CA">
                <a:solidFill>
                  <a:schemeClr val="accent1"/>
                </a:solidFill>
              </a:rPr>
              <a:t>Presence creates space for meaning-making and personal insight</a:t>
            </a:r>
          </a:p>
          <a:p>
            <a:pPr marL="0" indent="0" algn="r">
              <a:buNone/>
            </a:pPr>
            <a:r>
              <a:rPr lang="en-CA" sz="1400">
                <a:solidFill>
                  <a:schemeClr val="accent1"/>
                </a:solidFill>
              </a:rPr>
              <a:t>(Tornoe, K.A., Danbolt, L.J., </a:t>
            </a:r>
            <a:r>
              <a:rPr lang="en-CA" sz="1400" err="1">
                <a:solidFill>
                  <a:schemeClr val="accent1"/>
                </a:solidFill>
              </a:rPr>
              <a:t>Kvigne</a:t>
            </a:r>
            <a:r>
              <a:rPr lang="en-CA" sz="1400">
                <a:solidFill>
                  <a:schemeClr val="accent1"/>
                </a:solidFill>
              </a:rPr>
              <a:t>, K. </a:t>
            </a:r>
            <a:r>
              <a:rPr lang="en-CA" sz="1400" i="1">
                <a:solidFill>
                  <a:schemeClr val="accent1"/>
                </a:solidFill>
              </a:rPr>
              <a:t>et al. 2015) </a:t>
            </a:r>
            <a:r>
              <a:rPr lang="en-CA" sz="1400">
                <a:solidFill>
                  <a:schemeClr val="accent1"/>
                </a:solidFill>
              </a:rPr>
              <a:t> </a:t>
            </a:r>
          </a:p>
          <a:p>
            <a:endParaRPr lang="en-CA"/>
          </a:p>
        </p:txBody>
      </p:sp>
      <p:sp>
        <p:nvSpPr>
          <p:cNvPr id="4" name="TextBox 3">
            <a:extLst>
              <a:ext uri="{FF2B5EF4-FFF2-40B4-BE49-F238E27FC236}">
                <a16:creationId xmlns:a16="http://schemas.microsoft.com/office/drawing/2014/main" id="{2F7D4839-998E-AA87-5BA3-8C2E41817723}"/>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463058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29A5BC-E331-EC19-8AB2-A61C3A8BA2CC}"/>
              </a:ext>
            </a:extLst>
          </p:cNvPr>
          <p:cNvSpPr>
            <a:spLocks noGrp="1"/>
          </p:cNvSpPr>
          <p:nvPr>
            <p:ph type="body" sz="quarter" idx="13"/>
          </p:nvPr>
        </p:nvSpPr>
        <p:spPr/>
        <p:txBody>
          <a:bodyPr/>
          <a:lstStyle/>
          <a:p>
            <a:r>
              <a:rPr lang="en-CA">
                <a:solidFill>
                  <a:schemeClr val="accent1"/>
                </a:solidFill>
              </a:rPr>
              <a:t>Communication in Moments that Matter</a:t>
            </a:r>
          </a:p>
        </p:txBody>
      </p:sp>
      <p:sp>
        <p:nvSpPr>
          <p:cNvPr id="3" name="Content Placeholder 2">
            <a:extLst>
              <a:ext uri="{FF2B5EF4-FFF2-40B4-BE49-F238E27FC236}">
                <a16:creationId xmlns:a16="http://schemas.microsoft.com/office/drawing/2014/main" id="{386477FD-461B-564C-DE93-998D715E90DD}"/>
              </a:ext>
            </a:extLst>
          </p:cNvPr>
          <p:cNvSpPr>
            <a:spLocks noGrp="1"/>
          </p:cNvSpPr>
          <p:nvPr>
            <p:ph idx="1"/>
          </p:nvPr>
        </p:nvSpPr>
        <p:spPr/>
        <p:txBody>
          <a:bodyPr/>
          <a:lstStyle/>
          <a:p>
            <a:r>
              <a:rPr lang="en-CA">
                <a:solidFill>
                  <a:schemeClr val="accent1"/>
                </a:solidFill>
              </a:rPr>
              <a:t>Take a moment to reflect on a time when you received difficult or life-changing news. </a:t>
            </a:r>
          </a:p>
          <a:p>
            <a:r>
              <a:rPr lang="en-CA">
                <a:solidFill>
                  <a:schemeClr val="accent1"/>
                </a:solidFill>
              </a:rPr>
              <a:t>What do you remember most about how the information was shared? </a:t>
            </a:r>
          </a:p>
          <a:p>
            <a:r>
              <a:rPr lang="en-CA">
                <a:solidFill>
                  <a:schemeClr val="accent1"/>
                </a:solidFill>
              </a:rPr>
              <a:t>How did the communication — the words, tone, setting, or the person delivering it — impact your understanding, emotions, or next steps? </a:t>
            </a:r>
          </a:p>
          <a:p>
            <a:r>
              <a:rPr lang="en-CA">
                <a:solidFill>
                  <a:schemeClr val="accent1"/>
                </a:solidFill>
              </a:rPr>
              <a:t>What might have helped you feel more supported in that moment?</a:t>
            </a:r>
          </a:p>
          <a:p>
            <a:pPr marL="0" indent="0">
              <a:buNone/>
            </a:pPr>
            <a:endParaRPr lang="en-CA"/>
          </a:p>
        </p:txBody>
      </p:sp>
      <p:sp>
        <p:nvSpPr>
          <p:cNvPr id="4" name="TextBox 3">
            <a:extLst>
              <a:ext uri="{FF2B5EF4-FFF2-40B4-BE49-F238E27FC236}">
                <a16:creationId xmlns:a16="http://schemas.microsoft.com/office/drawing/2014/main" id="{F7398A4F-DAEC-0EF0-D70E-E469E3391A68}"/>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1060122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peech bubble&#10;&#10;AI-generated content may be incorrect.">
            <a:extLst>
              <a:ext uri="{FF2B5EF4-FFF2-40B4-BE49-F238E27FC236}">
                <a16:creationId xmlns:a16="http://schemas.microsoft.com/office/drawing/2014/main" id="{7DC98C99-8945-DBD8-7BB4-00F6D67FE1E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83188" y="1332081"/>
            <a:ext cx="6169024" cy="3732259"/>
          </a:xfrm>
          <a:prstGeom prst="rect">
            <a:avLst/>
          </a:prstGeom>
          <a:noFill/>
        </p:spPr>
      </p:pic>
      <p:sp>
        <p:nvSpPr>
          <p:cNvPr id="3" name="Title 2">
            <a:extLst>
              <a:ext uri="{FF2B5EF4-FFF2-40B4-BE49-F238E27FC236}">
                <a16:creationId xmlns:a16="http://schemas.microsoft.com/office/drawing/2014/main" id="{5D385429-83EA-56F1-31F6-3751CBA03851}"/>
              </a:ext>
            </a:extLst>
          </p:cNvPr>
          <p:cNvSpPr>
            <a:spLocks noGrp="1"/>
          </p:cNvSpPr>
          <p:nvPr>
            <p:ph type="title"/>
          </p:nvPr>
        </p:nvSpPr>
        <p:spPr>
          <a:xfrm>
            <a:off x="839788" y="457200"/>
            <a:ext cx="3932237" cy="530225"/>
          </a:xfrm>
        </p:spPr>
        <p:txBody>
          <a:bodyPr>
            <a:normAutofit/>
          </a:bodyPr>
          <a:lstStyle/>
          <a:p>
            <a:r>
              <a:rPr lang="en-CA" sz="3100">
                <a:solidFill>
                  <a:schemeClr val="accent1"/>
                </a:solidFill>
              </a:rPr>
              <a:t>Using Validation</a:t>
            </a:r>
          </a:p>
        </p:txBody>
      </p:sp>
      <p:sp>
        <p:nvSpPr>
          <p:cNvPr id="4" name="Text Placeholder 3">
            <a:extLst>
              <a:ext uri="{FF2B5EF4-FFF2-40B4-BE49-F238E27FC236}">
                <a16:creationId xmlns:a16="http://schemas.microsoft.com/office/drawing/2014/main" id="{31559BA6-82EE-59E4-DAE0-6FDF39F1CE62}"/>
              </a:ext>
            </a:extLst>
          </p:cNvPr>
          <p:cNvSpPr>
            <a:spLocks noGrp="1"/>
          </p:cNvSpPr>
          <p:nvPr>
            <p:ph type="body" sz="half" idx="2"/>
          </p:nvPr>
        </p:nvSpPr>
        <p:spPr>
          <a:xfrm>
            <a:off x="839788" y="1384184"/>
            <a:ext cx="3932237" cy="3879732"/>
          </a:xfrm>
        </p:spPr>
        <p:txBody>
          <a:bodyPr>
            <a:normAutofit/>
          </a:bodyPr>
          <a:lstStyle/>
          <a:p>
            <a:r>
              <a:rPr lang="en-CA">
                <a:solidFill>
                  <a:schemeClr val="accent1"/>
                </a:solidFill>
              </a:rPr>
              <a:t>Consider how you can validate the person’s experience and acknowledge their suffering. Describe what that might look like. </a:t>
            </a:r>
          </a:p>
        </p:txBody>
      </p:sp>
      <p:sp>
        <p:nvSpPr>
          <p:cNvPr id="2" name="TextBox 1">
            <a:extLst>
              <a:ext uri="{FF2B5EF4-FFF2-40B4-BE49-F238E27FC236}">
                <a16:creationId xmlns:a16="http://schemas.microsoft.com/office/drawing/2014/main" id="{A343390B-BC26-6A3E-B666-EC608C677675}"/>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1144254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2">
            <a:extLst>
              <a:ext uri="{FF2B5EF4-FFF2-40B4-BE49-F238E27FC236}">
                <a16:creationId xmlns:a16="http://schemas.microsoft.com/office/drawing/2014/main" id="{0B85B136-275D-72D1-499D-2E7E860E2B95}"/>
              </a:ext>
            </a:extLst>
          </p:cNvPr>
          <p:cNvGraphicFramePr>
            <a:graphicFrameLocks noGrp="1"/>
          </p:cNvGraphicFramePr>
          <p:nvPr>
            <p:ph idx="1"/>
            <p:extLst>
              <p:ext uri="{D42A27DB-BD31-4B8C-83A1-F6EECF244321}">
                <p14:modId xmlns:p14="http://schemas.microsoft.com/office/powerpoint/2010/main" val="4237771553"/>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person holding a string tied around their finger&#10;&#10;AI-generated content may be incorrect.">
            <a:extLst>
              <a:ext uri="{FF2B5EF4-FFF2-40B4-BE49-F238E27FC236}">
                <a16:creationId xmlns:a16="http://schemas.microsoft.com/office/drawing/2014/main" id="{00CDE468-FEB6-2AEB-6432-733250678145}"/>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62292" y="314521"/>
            <a:ext cx="3752850" cy="5135303"/>
          </a:xfrm>
          <a:prstGeom prst="rect">
            <a:avLst/>
          </a:prstGeom>
        </p:spPr>
      </p:pic>
      <p:sp>
        <p:nvSpPr>
          <p:cNvPr id="2" name="TextBox 1">
            <a:extLst>
              <a:ext uri="{FF2B5EF4-FFF2-40B4-BE49-F238E27FC236}">
                <a16:creationId xmlns:a16="http://schemas.microsoft.com/office/drawing/2014/main" id="{FD17DDF5-E238-6125-BD8F-697DAA66D563}"/>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74336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Placeholder 5" descr="A person sitting on a dock overlooking a body of water&#10;&#10;AI-generated content may be incorrect.">
            <a:extLst>
              <a:ext uri="{FF2B5EF4-FFF2-40B4-BE49-F238E27FC236}">
                <a16:creationId xmlns:a16="http://schemas.microsoft.com/office/drawing/2014/main" id="{F4CA9EE3-C7DD-8927-17A1-5074DBBFCD3C}"/>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0819" r="1" b="1"/>
          <a:stretch>
            <a:fillRect/>
          </a:stretch>
        </p:blipFill>
        <p:spPr>
          <a:xfrm>
            <a:off x="1"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 Placeholder 3">
            <a:extLst>
              <a:ext uri="{FF2B5EF4-FFF2-40B4-BE49-F238E27FC236}">
                <a16:creationId xmlns:a16="http://schemas.microsoft.com/office/drawing/2014/main" id="{CF79043E-CED9-E428-8567-5B812F5F5F66}"/>
              </a:ext>
            </a:extLst>
          </p:cNvPr>
          <p:cNvSpPr>
            <a:spLocks noGrp="1"/>
          </p:cNvSpPr>
          <p:nvPr>
            <p:ph type="body" sz="half" idx="4294967295"/>
          </p:nvPr>
        </p:nvSpPr>
        <p:spPr>
          <a:xfrm>
            <a:off x="8401050" y="1862701"/>
            <a:ext cx="3286124" cy="3742762"/>
          </a:xfrm>
        </p:spPr>
        <p:txBody>
          <a:bodyPr>
            <a:normAutofit/>
          </a:bodyPr>
          <a:lstStyle/>
          <a:p>
            <a:pPr marL="0" indent="0">
              <a:buNone/>
            </a:pPr>
            <a:r>
              <a:rPr lang="en-CA" sz="2400"/>
              <a:t>When we are with a patient who is suffering and dying, we should never lose sight of the fact that it is their own death that they are facing and no one else can do this for them. It is “their journey”. </a:t>
            </a:r>
          </a:p>
        </p:txBody>
      </p:sp>
      <p:pic>
        <p:nvPicPr>
          <p:cNvPr id="2" name="Picture 1" descr="A blue bird on a black background&#10;&#10;AI-generated content may be incorrect.">
            <a:extLst>
              <a:ext uri="{FF2B5EF4-FFF2-40B4-BE49-F238E27FC236}">
                <a16:creationId xmlns:a16="http://schemas.microsoft.com/office/drawing/2014/main" id="{5AAA50A5-46D4-2A3C-9DB9-6717CB7F65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4112" y="5894952"/>
            <a:ext cx="1853811" cy="849045"/>
          </a:xfrm>
          <a:prstGeom prst="rect">
            <a:avLst/>
          </a:prstGeom>
        </p:spPr>
      </p:pic>
    </p:spTree>
    <p:extLst>
      <p:ext uri="{BB962C8B-B14F-4D97-AF65-F5344CB8AC3E}">
        <p14:creationId xmlns:p14="http://schemas.microsoft.com/office/powerpoint/2010/main" val="1370719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D0BBA-87D3-9EBF-0A5B-D7B2025C870D}"/>
              </a:ext>
            </a:extLst>
          </p:cNvPr>
          <p:cNvSpPr>
            <a:spLocks noGrp="1"/>
          </p:cNvSpPr>
          <p:nvPr>
            <p:ph type="ctrTitle"/>
          </p:nvPr>
        </p:nvSpPr>
        <p:spPr/>
        <p:txBody>
          <a:bodyPr/>
          <a:lstStyle/>
          <a:p>
            <a:r>
              <a:rPr lang="en-CA">
                <a:solidFill>
                  <a:schemeClr val="accent1"/>
                </a:solidFill>
              </a:rPr>
              <a:t>Grief, Loss and Bereavement – “The Art of the Visit”</a:t>
            </a:r>
            <a:br>
              <a:rPr lang="en-CA">
                <a:solidFill>
                  <a:schemeClr val="accent1"/>
                </a:solidFill>
              </a:rPr>
            </a:br>
            <a:r>
              <a:rPr lang="en-CA">
                <a:solidFill>
                  <a:schemeClr val="accent1"/>
                </a:solidFill>
              </a:rPr>
              <a:t>Module One: Anticipatory Grief</a:t>
            </a:r>
          </a:p>
        </p:txBody>
      </p:sp>
      <p:sp>
        <p:nvSpPr>
          <p:cNvPr id="3" name="Subtitle 2">
            <a:extLst>
              <a:ext uri="{FF2B5EF4-FFF2-40B4-BE49-F238E27FC236}">
                <a16:creationId xmlns:a16="http://schemas.microsoft.com/office/drawing/2014/main" id="{57703938-EC69-26BD-7416-6649968770BF}"/>
              </a:ext>
            </a:extLst>
          </p:cNvPr>
          <p:cNvSpPr>
            <a:spLocks noGrp="1"/>
          </p:cNvSpPr>
          <p:nvPr>
            <p:ph type="subTitle" idx="1"/>
          </p:nvPr>
        </p:nvSpPr>
        <p:spPr/>
        <p:txBody>
          <a:bodyPr/>
          <a:lstStyle/>
          <a:p>
            <a:r>
              <a:rPr lang="en-CA">
                <a:solidFill>
                  <a:schemeClr val="accent1"/>
                </a:solidFill>
              </a:rPr>
              <a:t>Alisha Leventis, RN, BScN, MN, CHPCN (c) </a:t>
            </a:r>
          </a:p>
          <a:p>
            <a:r>
              <a:rPr lang="en-CA" i="1">
                <a:solidFill>
                  <a:schemeClr val="accent1"/>
                </a:solidFill>
              </a:rPr>
              <a:t>Palliative Clinical Coach Windsor-Essex</a:t>
            </a:r>
          </a:p>
          <a:p>
            <a:endParaRPr lang="en-CA" i="1">
              <a:solidFill>
                <a:schemeClr val="accent1"/>
              </a:solidFill>
            </a:endParaRPr>
          </a:p>
          <a:p>
            <a:r>
              <a:rPr lang="en-CA">
                <a:solidFill>
                  <a:schemeClr val="accent1"/>
                </a:solidFill>
              </a:rPr>
              <a:t>Acknowledgements: </a:t>
            </a:r>
          </a:p>
          <a:p>
            <a:r>
              <a:rPr lang="en-CA">
                <a:solidFill>
                  <a:schemeClr val="accent1"/>
                </a:solidFill>
              </a:rPr>
              <a:t>Grateful appreciation to Maureen Collins, Nancy Adams, Grant Goddard, and Diane Russett for their shared insights</a:t>
            </a:r>
          </a:p>
          <a:p>
            <a:endParaRPr lang="en-CA"/>
          </a:p>
        </p:txBody>
      </p:sp>
      <p:sp>
        <p:nvSpPr>
          <p:cNvPr id="4" name="TextBox 3">
            <a:extLst>
              <a:ext uri="{FF2B5EF4-FFF2-40B4-BE49-F238E27FC236}">
                <a16:creationId xmlns:a16="http://schemas.microsoft.com/office/drawing/2014/main" id="{D7593BF2-8955-0015-E0C8-CB36FA3F633B}"/>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2674070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on a swing at sunset&#10;&#10;AI-generated content may be incorrect.">
            <a:extLst>
              <a:ext uri="{FF2B5EF4-FFF2-40B4-BE49-F238E27FC236}">
                <a16:creationId xmlns:a16="http://schemas.microsoft.com/office/drawing/2014/main" id="{3D2CCA26-F889-4067-8FB9-9A85C429C7D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32" r="23581"/>
          <a:stretch>
            <a:fillRect/>
          </a:stretch>
        </p:blipFill>
        <p:spPr>
          <a:xfrm>
            <a:off x="2076171" y="457200"/>
            <a:ext cx="8039657" cy="4527755"/>
          </a:xfrm>
          <a:prstGeom prst="rect">
            <a:avLst/>
          </a:prstGeom>
        </p:spPr>
      </p:pic>
      <p:sp>
        <p:nvSpPr>
          <p:cNvPr id="2" name="TextBox 1">
            <a:extLst>
              <a:ext uri="{FF2B5EF4-FFF2-40B4-BE49-F238E27FC236}">
                <a16:creationId xmlns:a16="http://schemas.microsoft.com/office/drawing/2014/main" id="{5BFECDD0-3039-AE72-DAA0-872F543C5E2C}"/>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587704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winding road on a cliff by the ocean&#10;&#10;AI-generated content may be incorrect.">
            <a:extLst>
              <a:ext uri="{FF2B5EF4-FFF2-40B4-BE49-F238E27FC236}">
                <a16:creationId xmlns:a16="http://schemas.microsoft.com/office/drawing/2014/main" id="{92A62EED-4AC0-2FD3-6625-5E335FD4419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797" b="3616"/>
          <a:stretch>
            <a:fillRect/>
          </a:stretch>
        </p:blipFill>
        <p:spPr>
          <a:xfrm>
            <a:off x="20" y="10"/>
            <a:ext cx="12191980" cy="6857990"/>
          </a:xfrm>
          <a:prstGeom prst="rect">
            <a:avLst/>
          </a:prstGeom>
        </p:spPr>
      </p:pic>
      <p:sp>
        <p:nvSpPr>
          <p:cNvPr id="14"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1CEE4D-E58F-D697-5D86-7B20424B4596}"/>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a:solidFill>
                  <a:srgbClr val="FFFFFF"/>
                </a:solidFill>
              </a:rPr>
              <a:t>Our Learning Journey</a:t>
            </a:r>
          </a:p>
        </p:txBody>
      </p:sp>
      <p:sp>
        <p:nvSpPr>
          <p:cNvPr id="10" name="Speech Bubble: Rectangle with Corners Rounded 9">
            <a:extLst>
              <a:ext uri="{FF2B5EF4-FFF2-40B4-BE49-F238E27FC236}">
                <a16:creationId xmlns:a16="http://schemas.microsoft.com/office/drawing/2014/main" id="{1701C39E-90D7-014A-4A3D-C4515D0B87C8}"/>
              </a:ext>
            </a:extLst>
          </p:cNvPr>
          <p:cNvSpPr/>
          <p:nvPr/>
        </p:nvSpPr>
        <p:spPr>
          <a:xfrm>
            <a:off x="7356021" y="3369582"/>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EDE3C9B9-0D32-CDF4-4BE6-CAC56AE054EB}"/>
              </a:ext>
            </a:extLst>
          </p:cNvPr>
          <p:cNvSpPr txBox="1"/>
          <p:nvPr/>
        </p:nvSpPr>
        <p:spPr>
          <a:xfrm>
            <a:off x="7479791" y="3703106"/>
            <a:ext cx="149961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Anticipatory Grief</a:t>
            </a:r>
          </a:p>
        </p:txBody>
      </p:sp>
      <p:sp>
        <p:nvSpPr>
          <p:cNvPr id="12" name="Speech Bubble: Rectangle with Corners Rounded 11">
            <a:extLst>
              <a:ext uri="{FF2B5EF4-FFF2-40B4-BE49-F238E27FC236}">
                <a16:creationId xmlns:a16="http://schemas.microsoft.com/office/drawing/2014/main" id="{66E34F9F-F1EE-38A2-1AA1-FF9FE8710687}"/>
              </a:ext>
            </a:extLst>
          </p:cNvPr>
          <p:cNvSpPr/>
          <p:nvPr/>
        </p:nvSpPr>
        <p:spPr>
          <a:xfrm>
            <a:off x="5404104" y="2142094"/>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A30E28CE-8705-DA9B-DFA1-9905AE441F33}"/>
              </a:ext>
            </a:extLst>
          </p:cNvPr>
          <p:cNvSpPr txBox="1"/>
          <p:nvPr/>
        </p:nvSpPr>
        <p:spPr>
          <a:xfrm>
            <a:off x="5532446" y="2329195"/>
            <a:ext cx="14904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 Pronouncement  </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Picture 2" descr="A blue bird on a black background&#10;&#10;AI-generated content may be incorrect.">
            <a:extLst>
              <a:ext uri="{FF2B5EF4-FFF2-40B4-BE49-F238E27FC236}">
                <a16:creationId xmlns:a16="http://schemas.microsoft.com/office/drawing/2014/main" id="{C19BC66D-5BEE-88CF-16B6-9C86BC9F97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9754" y="5991927"/>
            <a:ext cx="1853811" cy="849045"/>
          </a:xfrm>
          <a:prstGeom prst="rect">
            <a:avLst/>
          </a:prstGeom>
        </p:spPr>
      </p:pic>
      <p:sp>
        <p:nvSpPr>
          <p:cNvPr id="4" name="Speech Bubble: Rectangle with Corners Rounded 3">
            <a:extLst>
              <a:ext uri="{FF2B5EF4-FFF2-40B4-BE49-F238E27FC236}">
                <a16:creationId xmlns:a16="http://schemas.microsoft.com/office/drawing/2014/main" id="{0318C562-EEC4-824B-0FB8-1D6E5E72085F}"/>
              </a:ext>
            </a:extLst>
          </p:cNvPr>
          <p:cNvSpPr/>
          <p:nvPr/>
        </p:nvSpPr>
        <p:spPr>
          <a:xfrm>
            <a:off x="3452187" y="1409718"/>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2398022-5FE0-498B-745E-F4F3091068A1}"/>
              </a:ext>
            </a:extLst>
          </p:cNvPr>
          <p:cNvSpPr txBox="1"/>
          <p:nvPr/>
        </p:nvSpPr>
        <p:spPr>
          <a:xfrm>
            <a:off x="3667539" y="1699591"/>
            <a:ext cx="1370733" cy="800219"/>
          </a:xfrm>
          <a:prstGeom prst="rect">
            <a:avLst/>
          </a:prstGeom>
          <a:noFill/>
        </p:spPr>
        <p:txBody>
          <a:bodyPr wrap="square" rtlCol="0">
            <a:spAutoFit/>
          </a:bodyPr>
          <a:lstStyle/>
          <a:p>
            <a:r>
              <a:rPr lang="en-US" sz="1400" b="1" dirty="0">
                <a:solidFill>
                  <a:prstClr val="black"/>
                </a:solidFill>
              </a:rPr>
              <a:t>Supporting Bereavement</a:t>
            </a:r>
            <a:endParaRPr lang="en-CA" sz="1400" b="1" dirty="0">
              <a:solidFill>
                <a:prstClr val="black"/>
              </a:solidFill>
            </a:endParaRPr>
          </a:p>
          <a:p>
            <a:endParaRPr lang="en-CA" dirty="0"/>
          </a:p>
        </p:txBody>
      </p:sp>
    </p:spTree>
    <p:extLst>
      <p:ext uri="{BB962C8B-B14F-4D97-AF65-F5344CB8AC3E}">
        <p14:creationId xmlns:p14="http://schemas.microsoft.com/office/powerpoint/2010/main" val="81009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4"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F1B141-34CF-6664-8A25-EFB8B7AC4A8C}"/>
              </a:ext>
            </a:extLst>
          </p:cNvPr>
          <p:cNvSpPr>
            <a:spLocks noGrp="1"/>
          </p:cNvSpPr>
          <p:nvPr>
            <p:ph type="body" sz="quarter" idx="13"/>
          </p:nvPr>
        </p:nvSpPr>
        <p:spPr/>
        <p:txBody>
          <a:bodyPr/>
          <a:lstStyle/>
          <a:p>
            <a:r>
              <a:rPr lang="en-CA">
                <a:solidFill>
                  <a:schemeClr val="accent1"/>
                </a:solidFill>
              </a:rPr>
              <a:t>References</a:t>
            </a:r>
          </a:p>
        </p:txBody>
      </p:sp>
      <p:sp>
        <p:nvSpPr>
          <p:cNvPr id="3" name="Content Placeholder 2">
            <a:extLst>
              <a:ext uri="{FF2B5EF4-FFF2-40B4-BE49-F238E27FC236}">
                <a16:creationId xmlns:a16="http://schemas.microsoft.com/office/drawing/2014/main" id="{F3E06287-6443-A9CF-6553-E8C15AF048C6}"/>
              </a:ext>
            </a:extLst>
          </p:cNvPr>
          <p:cNvSpPr>
            <a:spLocks noGrp="1"/>
          </p:cNvSpPr>
          <p:nvPr>
            <p:ph idx="1"/>
          </p:nvPr>
        </p:nvSpPr>
        <p:spPr/>
        <p:txBody>
          <a:bodyPr/>
          <a:lstStyle/>
          <a:p>
            <a:r>
              <a:rPr lang="en-CA" sz="1400">
                <a:solidFill>
                  <a:schemeClr val="accent1"/>
                </a:solidFill>
              </a:rPr>
              <a:t>Ariadne Labs. (2023). </a:t>
            </a:r>
            <a:r>
              <a:rPr lang="en-CA" sz="1400" i="1">
                <a:solidFill>
                  <a:schemeClr val="accent1"/>
                </a:solidFill>
              </a:rPr>
              <a:t>Serious illness conversation guide</a:t>
            </a:r>
            <a:r>
              <a:rPr lang="en-CA" sz="1400">
                <a:solidFill>
                  <a:schemeClr val="accent1"/>
                </a:solidFill>
              </a:rPr>
              <a:t> (Version 05-18-2023) [PDF]. </a:t>
            </a:r>
            <a:r>
              <a:rPr lang="en-CA" sz="1400">
                <a:solidFill>
                  <a:schemeClr val="accent1"/>
                </a:solidFill>
                <a:hlinkClick r:id="rId2">
                  <a:extLst>
                    <a:ext uri="{A12FA001-AC4F-418D-AE19-62706E023703}">
                      <ahyp:hlinkClr xmlns:ahyp="http://schemas.microsoft.com/office/drawing/2018/hyperlinkcolor" val="tx"/>
                    </a:ext>
                  </a:extLst>
                </a:hlinkClick>
              </a:rPr>
              <a:t>https://ariadnelabs.org/wp-content/uploads/2023/05/Serious-Illness-Conversation-Guide.2023-05-18.pdf</a:t>
            </a:r>
            <a:endParaRPr lang="en-CA" sz="1400">
              <a:solidFill>
                <a:schemeClr val="accent1"/>
              </a:solidFill>
            </a:endParaRPr>
          </a:p>
          <a:p>
            <a:r>
              <a:rPr lang="en-US" sz="1400">
                <a:solidFill>
                  <a:schemeClr val="accent1"/>
                </a:solidFill>
              </a:rPr>
              <a:t>Ariadne Labs. (n.d.). </a:t>
            </a:r>
            <a:r>
              <a:rPr lang="en-US" sz="1400" i="1">
                <a:solidFill>
                  <a:schemeClr val="accent1"/>
                </a:solidFill>
              </a:rPr>
              <a:t>Serious illness care</a:t>
            </a:r>
            <a:r>
              <a:rPr lang="en-US" sz="1400">
                <a:solidFill>
                  <a:schemeClr val="accent1"/>
                </a:solidFill>
              </a:rPr>
              <a:t>. </a:t>
            </a:r>
            <a:r>
              <a:rPr lang="en-US" sz="1400">
                <a:solidFill>
                  <a:schemeClr val="accent1"/>
                </a:solidFill>
                <a:hlinkClick r:id="rId3">
                  <a:extLst>
                    <a:ext uri="{A12FA001-AC4F-418D-AE19-62706E023703}">
                      <ahyp:hlinkClr xmlns:ahyp="http://schemas.microsoft.com/office/drawing/2018/hyperlinkcolor" val="tx"/>
                    </a:ext>
                  </a:extLst>
                </a:hlinkClick>
              </a:rPr>
              <a:t>https://www.ariadnelabs.org/serious-illness-care/</a:t>
            </a:r>
            <a:endParaRPr lang="en-US" sz="1400">
              <a:solidFill>
                <a:schemeClr val="accent1"/>
              </a:solidFill>
            </a:endParaRPr>
          </a:p>
          <a:p>
            <a:r>
              <a:rPr lang="en-US" sz="1400">
                <a:solidFill>
                  <a:schemeClr val="accent1"/>
                </a:solidFill>
              </a:rPr>
              <a:t>Canadian Palliative Care Nursing Association. (2024, September). </a:t>
            </a:r>
            <a:r>
              <a:rPr lang="en-US" sz="1400" i="1">
                <a:solidFill>
                  <a:schemeClr val="accent1"/>
                </a:solidFill>
              </a:rPr>
              <a:t>Position statement: Grief and grief literacy</a:t>
            </a:r>
            <a:r>
              <a:rPr lang="en-US" sz="1400">
                <a:solidFill>
                  <a:schemeClr val="accent1"/>
                </a:solidFill>
              </a:rPr>
              <a:t>. Canadian Palliative Care Nursing Association. </a:t>
            </a:r>
            <a:r>
              <a:rPr lang="en-US" sz="1400">
                <a:solidFill>
                  <a:schemeClr val="accent1"/>
                </a:solidFill>
                <a:hlinkClick r:id="rId4">
                  <a:extLst>
                    <a:ext uri="{A12FA001-AC4F-418D-AE19-62706E023703}">
                      <ahyp:hlinkClr xmlns:ahyp="http://schemas.microsoft.com/office/drawing/2018/hyperlinkcolor" val="tx"/>
                    </a:ext>
                  </a:extLst>
                </a:hlinkClick>
              </a:rPr>
              <a:t>https://www.cpcna.ca/_files/ugd/67b8a1_1de1656e4b4f4ad0bfec9c5a0f854630.pdf</a:t>
            </a:r>
            <a:endParaRPr lang="en-US" sz="1400">
              <a:solidFill>
                <a:schemeClr val="accent1"/>
              </a:solidFill>
            </a:endParaRPr>
          </a:p>
          <a:p>
            <a:r>
              <a:rPr lang="en-US" sz="1400">
                <a:solidFill>
                  <a:schemeClr val="accent1"/>
                </a:solidFill>
              </a:rPr>
              <a:t>Canadian Virtual Hospice. (n.d.). </a:t>
            </a:r>
            <a:r>
              <a:rPr lang="en-US" sz="1400" i="1">
                <a:solidFill>
                  <a:schemeClr val="accent1"/>
                </a:solidFill>
              </a:rPr>
              <a:t>Grief training for healthcare professionals</a:t>
            </a:r>
            <a:r>
              <a:rPr lang="en-US" sz="1400">
                <a:solidFill>
                  <a:schemeClr val="accent1"/>
                </a:solidFill>
              </a:rPr>
              <a:t>. Canadian Virtual Hospice Learning Hub. Retrieved September 10, 2025, from </a:t>
            </a:r>
            <a:r>
              <a:rPr lang="en-US" sz="1400">
                <a:solidFill>
                  <a:schemeClr val="accent1"/>
                </a:solidFill>
                <a:hlinkClick r:id="rId5">
                  <a:extLst>
                    <a:ext uri="{A12FA001-AC4F-418D-AE19-62706E023703}">
                      <ahyp:hlinkClr xmlns:ahyp="http://schemas.microsoft.com/office/drawing/2018/hyperlinkcolor" val="tx"/>
                    </a:ext>
                  </a:extLst>
                </a:hlinkClick>
              </a:rPr>
              <a:t>https://www.virtualhospice.ca/learning-hub</a:t>
            </a:r>
            <a:r>
              <a:rPr lang="en-US" sz="1400">
                <a:solidFill>
                  <a:schemeClr val="accent1"/>
                </a:solidFill>
              </a:rPr>
              <a:t> </a:t>
            </a:r>
          </a:p>
          <a:p>
            <a:r>
              <a:rPr lang="en-US" sz="1400">
                <a:solidFill>
                  <a:schemeClr val="accent1"/>
                </a:solidFill>
              </a:rPr>
              <a:t>Childers, J. W., Bulls, H., &amp; Arnold, R. (2023). Beyond the NURSE acronym: The functions of empathy in serious illness conversations. </a:t>
            </a:r>
            <a:r>
              <a:rPr lang="en-US" sz="1400" i="1">
                <a:solidFill>
                  <a:schemeClr val="accent1"/>
                </a:solidFill>
              </a:rPr>
              <a:t>Journal of Pain and Symptom Management, 65</a:t>
            </a:r>
            <a:r>
              <a:rPr lang="en-US" sz="1400">
                <a:solidFill>
                  <a:schemeClr val="accent1"/>
                </a:solidFill>
              </a:rPr>
              <a:t>(4), e375–e379. </a:t>
            </a:r>
            <a:r>
              <a:rPr lang="en-US" sz="1400">
                <a:solidFill>
                  <a:schemeClr val="accent1"/>
                </a:solidFill>
                <a:hlinkClick r:id="rId6">
                  <a:extLst>
                    <a:ext uri="{A12FA001-AC4F-418D-AE19-62706E023703}">
                      <ahyp:hlinkClr xmlns:ahyp="http://schemas.microsoft.com/office/drawing/2018/hyperlinkcolor" val="tx"/>
                    </a:ext>
                  </a:extLst>
                </a:hlinkClick>
              </a:rPr>
              <a:t>https://doi.org/10.1016/j.jpainsymman.2022.11.029</a:t>
            </a:r>
            <a:r>
              <a:rPr lang="en-US" sz="1400">
                <a:solidFill>
                  <a:schemeClr val="accent1"/>
                </a:solidFill>
              </a:rPr>
              <a:t> </a:t>
            </a:r>
          </a:p>
          <a:p>
            <a:r>
              <a:rPr lang="en-US" sz="1400">
                <a:solidFill>
                  <a:schemeClr val="accent1"/>
                </a:solidFill>
              </a:rPr>
              <a:t>Comprehensive Advanced Palliative Care Education (CAPCE) Program</a:t>
            </a:r>
          </a:p>
          <a:p>
            <a:r>
              <a:rPr lang="en-US" sz="1400">
                <a:solidFill>
                  <a:schemeClr val="accent1"/>
                </a:solidFill>
              </a:rPr>
              <a:t>Cretu, E., Torabi, S., &amp; Stilos, K. (2023). Palliative care advanced practice nurse role in engaging in serious illness conversations. </a:t>
            </a:r>
            <a:r>
              <a:rPr lang="en-US" sz="1400" i="1">
                <a:solidFill>
                  <a:schemeClr val="accent1"/>
                </a:solidFill>
              </a:rPr>
              <a:t>Canadian Oncology Nursing Journal, 33 (3), </a:t>
            </a:r>
            <a:r>
              <a:rPr lang="en-US" sz="1400">
                <a:solidFill>
                  <a:schemeClr val="accent1"/>
                </a:solidFill>
              </a:rPr>
              <a:t>377-382. </a:t>
            </a:r>
            <a:r>
              <a:rPr lang="en-US" sz="1400">
                <a:solidFill>
                  <a:schemeClr val="accent1"/>
                </a:solidFill>
                <a:hlinkClick r:id="rId7">
                  <a:extLst>
                    <a:ext uri="{A12FA001-AC4F-418D-AE19-62706E023703}">
                      <ahyp:hlinkClr xmlns:ahyp="http://schemas.microsoft.com/office/drawing/2018/hyperlinkcolor" val="tx"/>
                    </a:ext>
                  </a:extLst>
                </a:hlinkClick>
              </a:rPr>
              <a:t>https://doi.org/10.57307/2369-2895.1354</a:t>
            </a:r>
            <a:r>
              <a:rPr lang="en-US" sz="1400">
                <a:solidFill>
                  <a:schemeClr val="accent1"/>
                </a:solidFill>
              </a:rPr>
              <a:t> </a:t>
            </a:r>
          </a:p>
          <a:p>
            <a:r>
              <a:rPr lang="en-CA" sz="1400">
                <a:solidFill>
                  <a:schemeClr val="accent1"/>
                </a:solidFill>
              </a:rPr>
              <a:t>Tornoe, K.A., Danbolt, L.J., </a:t>
            </a:r>
            <a:r>
              <a:rPr lang="en-CA" sz="1400" err="1">
                <a:solidFill>
                  <a:schemeClr val="accent1"/>
                </a:solidFill>
              </a:rPr>
              <a:t>Kvigne</a:t>
            </a:r>
            <a:r>
              <a:rPr lang="en-CA" sz="1400">
                <a:solidFill>
                  <a:schemeClr val="accent1"/>
                </a:solidFill>
              </a:rPr>
              <a:t>, K. </a:t>
            </a:r>
            <a:r>
              <a:rPr lang="en-CA" sz="1400" i="1">
                <a:solidFill>
                  <a:schemeClr val="accent1"/>
                </a:solidFill>
              </a:rPr>
              <a:t>et al. The challenge of consolation: nurses’ experiences with spiritual and existential care for the dying-a phenomenological hermeneutical study.</a:t>
            </a:r>
            <a:r>
              <a:rPr lang="en-CA" sz="1400">
                <a:solidFill>
                  <a:schemeClr val="accent1"/>
                </a:solidFill>
              </a:rPr>
              <a:t> </a:t>
            </a:r>
            <a:r>
              <a:rPr lang="en-CA" sz="1400" i="1">
                <a:solidFill>
                  <a:schemeClr val="accent1"/>
                </a:solidFill>
              </a:rPr>
              <a:t>BMC Nurs</a:t>
            </a:r>
            <a:r>
              <a:rPr lang="en-CA" sz="1400">
                <a:solidFill>
                  <a:schemeClr val="accent1"/>
                </a:solidFill>
              </a:rPr>
              <a:t> 14, 62 (2015). </a:t>
            </a:r>
            <a:r>
              <a:rPr lang="en-CA" sz="1400">
                <a:solidFill>
                  <a:schemeClr val="accent1"/>
                </a:solidFill>
                <a:hlinkClick r:id="rId8">
                  <a:extLst>
                    <a:ext uri="{A12FA001-AC4F-418D-AE19-62706E023703}">
                      <ahyp:hlinkClr xmlns:ahyp="http://schemas.microsoft.com/office/drawing/2018/hyperlinkcolor" val="tx"/>
                    </a:ext>
                  </a:extLst>
                </a:hlinkClick>
              </a:rPr>
              <a:t>https://doi.org/10.1186/s12912-015-0114-6</a:t>
            </a:r>
            <a:r>
              <a:rPr lang="en-CA" sz="1400">
                <a:solidFill>
                  <a:schemeClr val="accent1"/>
                </a:solidFill>
              </a:rPr>
              <a:t> </a:t>
            </a:r>
            <a:endParaRPr lang="en-US" sz="1400">
              <a:solidFill>
                <a:schemeClr val="accent1"/>
              </a:solidFill>
            </a:endParaRPr>
          </a:p>
          <a:p>
            <a:endParaRPr lang="en-CA"/>
          </a:p>
        </p:txBody>
      </p:sp>
      <p:sp>
        <p:nvSpPr>
          <p:cNvPr id="4" name="TextBox 3">
            <a:extLst>
              <a:ext uri="{FF2B5EF4-FFF2-40B4-BE49-F238E27FC236}">
                <a16:creationId xmlns:a16="http://schemas.microsoft.com/office/drawing/2014/main" id="{A4E3D473-2DED-B47F-0CDC-EC8829AB44AB}"/>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23359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on a swing at sunset&#10;&#10;AI-generated content may be incorrect.">
            <a:extLst>
              <a:ext uri="{FF2B5EF4-FFF2-40B4-BE49-F238E27FC236}">
                <a16:creationId xmlns:a16="http://schemas.microsoft.com/office/drawing/2014/main" id="{D624D641-AB21-AE92-2CFB-4323DC2FC98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32" r="23581"/>
          <a:stretch>
            <a:fillRect/>
          </a:stretch>
        </p:blipFill>
        <p:spPr>
          <a:xfrm>
            <a:off x="2915455" y="10"/>
            <a:ext cx="9276545" cy="5340086"/>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A13CC5B4-8486-27EC-1E33-263CED911314}"/>
              </a:ext>
            </a:extLst>
          </p:cNvPr>
          <p:cNvSpPr>
            <a:spLocks noGrp="1"/>
          </p:cNvSpPr>
          <p:nvPr>
            <p:ph type="title"/>
          </p:nvPr>
        </p:nvSpPr>
        <p:spPr>
          <a:xfrm>
            <a:off x="466725" y="1800225"/>
            <a:ext cx="3161940" cy="2640247"/>
          </a:xfrm>
        </p:spPr>
        <p:txBody>
          <a:bodyPr vert="horz" lIns="91440" tIns="45720" rIns="91440" bIns="45720" rtlCol="0" anchor="b">
            <a:normAutofit/>
          </a:bodyPr>
          <a:lstStyle/>
          <a:p>
            <a:r>
              <a:rPr lang="en-US" sz="3600">
                <a:solidFill>
                  <a:schemeClr val="accent1"/>
                </a:solidFill>
              </a:rPr>
              <a:t>Supporting Anticipatory Grief Work</a:t>
            </a:r>
          </a:p>
        </p:txBody>
      </p:sp>
      <p:sp>
        <p:nvSpPr>
          <p:cNvPr id="3" name="Text Placeholder 2">
            <a:extLst>
              <a:ext uri="{FF2B5EF4-FFF2-40B4-BE49-F238E27FC236}">
                <a16:creationId xmlns:a16="http://schemas.microsoft.com/office/drawing/2014/main" id="{441627BF-1EB1-5A93-9C0A-350CEAB2EAC1}"/>
              </a:ext>
            </a:extLst>
          </p:cNvPr>
          <p:cNvSpPr>
            <a:spLocks noGrp="1"/>
          </p:cNvSpPr>
          <p:nvPr>
            <p:ph type="body" idx="1"/>
          </p:nvPr>
        </p:nvSpPr>
        <p:spPr>
          <a:xfrm>
            <a:off x="544547" y="4526187"/>
            <a:ext cx="3781425" cy="1714500"/>
          </a:xfrm>
        </p:spPr>
        <p:txBody>
          <a:bodyPr vert="horz" lIns="91440" tIns="45720" rIns="91440" bIns="45720" rtlCol="0">
            <a:normAutofit/>
          </a:bodyPr>
          <a:lstStyle/>
          <a:p>
            <a:r>
              <a:rPr lang="en-US" sz="1800">
                <a:solidFill>
                  <a:schemeClr val="accent1"/>
                </a:solidFill>
              </a:rPr>
              <a:t>Anticipatory Grief – The emotional response to an impending loss, occurring before the actual loss happens</a:t>
            </a:r>
          </a:p>
        </p:txBody>
      </p:sp>
      <p:sp>
        <p:nvSpPr>
          <p:cNvPr id="4" name="TextBox 3">
            <a:extLst>
              <a:ext uri="{FF2B5EF4-FFF2-40B4-BE49-F238E27FC236}">
                <a16:creationId xmlns:a16="http://schemas.microsoft.com/office/drawing/2014/main" id="{C03D460C-915E-225F-53B5-927E146FAE39}"/>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1876526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55A78F-4190-50EA-E8E7-F378BD0D784B}"/>
              </a:ext>
            </a:extLst>
          </p:cNvPr>
          <p:cNvSpPr>
            <a:spLocks noGrp="1"/>
          </p:cNvSpPr>
          <p:nvPr>
            <p:ph type="body" sz="quarter" idx="13"/>
          </p:nvPr>
        </p:nvSpPr>
        <p:spPr/>
        <p:txBody>
          <a:bodyPr/>
          <a:lstStyle/>
          <a:p>
            <a:r>
              <a:rPr lang="en-CA" sz="3600">
                <a:solidFill>
                  <a:schemeClr val="accent1"/>
                </a:solidFill>
              </a:rPr>
              <a:t>Is there a Role for Nurses in Supporting Grief Work?</a:t>
            </a:r>
          </a:p>
        </p:txBody>
      </p:sp>
      <p:sp>
        <p:nvSpPr>
          <p:cNvPr id="3" name="Content Placeholder 2">
            <a:extLst>
              <a:ext uri="{FF2B5EF4-FFF2-40B4-BE49-F238E27FC236}">
                <a16:creationId xmlns:a16="http://schemas.microsoft.com/office/drawing/2014/main" id="{B6FE1004-B6A8-B607-398A-9EC06DDEFE9D}"/>
              </a:ext>
            </a:extLst>
          </p:cNvPr>
          <p:cNvSpPr>
            <a:spLocks noGrp="1"/>
          </p:cNvSpPr>
          <p:nvPr>
            <p:ph idx="1"/>
          </p:nvPr>
        </p:nvSpPr>
        <p:spPr/>
        <p:txBody>
          <a:bodyPr/>
          <a:lstStyle/>
          <a:p>
            <a:r>
              <a:rPr lang="en-CA">
                <a:solidFill>
                  <a:schemeClr val="accent1"/>
                </a:solidFill>
              </a:rPr>
              <a:t>In caring for people and families at end of life, nurses form close relationships that give them a unique perspective on grief</a:t>
            </a:r>
          </a:p>
          <a:p>
            <a:r>
              <a:rPr lang="en-CA">
                <a:solidFill>
                  <a:schemeClr val="accent1"/>
                </a:solidFill>
              </a:rPr>
              <a:t>Nurses do provide grief support within their scope of practice</a:t>
            </a:r>
          </a:p>
          <a:p>
            <a:r>
              <a:rPr lang="en-CA">
                <a:solidFill>
                  <a:schemeClr val="accent1"/>
                </a:solidFill>
              </a:rPr>
              <a:t>Grief is not only about death</a:t>
            </a:r>
          </a:p>
          <a:p>
            <a:r>
              <a:rPr lang="en-CA">
                <a:solidFill>
                  <a:schemeClr val="accent1"/>
                </a:solidFill>
              </a:rPr>
              <a:t>People may grieve lost abilities, roles or activities</a:t>
            </a:r>
          </a:p>
          <a:p>
            <a:r>
              <a:rPr lang="en-CA">
                <a:solidFill>
                  <a:schemeClr val="accent1"/>
                </a:solidFill>
              </a:rPr>
              <a:t>Caregivers may grieve roles and relationships that have changed</a:t>
            </a:r>
          </a:p>
          <a:p>
            <a:pPr marL="0" indent="0" algn="r">
              <a:buNone/>
            </a:pPr>
            <a:endParaRPr lang="en-CA" sz="1400">
              <a:solidFill>
                <a:schemeClr val="accent1"/>
              </a:solidFill>
            </a:endParaRPr>
          </a:p>
          <a:p>
            <a:pPr marL="0" indent="0" algn="r">
              <a:buNone/>
            </a:pPr>
            <a:r>
              <a:rPr lang="en-CA" sz="1400">
                <a:solidFill>
                  <a:schemeClr val="accent1"/>
                </a:solidFill>
              </a:rPr>
              <a:t>(Canadian Palliative Care Nursing Association, 2024)</a:t>
            </a:r>
          </a:p>
        </p:txBody>
      </p:sp>
      <p:sp>
        <p:nvSpPr>
          <p:cNvPr id="4" name="TextBox 3">
            <a:extLst>
              <a:ext uri="{FF2B5EF4-FFF2-40B4-BE49-F238E27FC236}">
                <a16:creationId xmlns:a16="http://schemas.microsoft.com/office/drawing/2014/main" id="{AD08BCF6-133C-26CE-DE2D-EA5DDA360E67}"/>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48542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4C36EA-7F16-1284-25E6-C0AD3B54DE1F}"/>
              </a:ext>
            </a:extLst>
          </p:cNvPr>
          <p:cNvSpPr>
            <a:spLocks noGrp="1"/>
          </p:cNvSpPr>
          <p:nvPr>
            <p:ph type="body" sz="quarter" idx="13"/>
          </p:nvPr>
        </p:nvSpPr>
        <p:spPr/>
        <p:txBody>
          <a:bodyPr/>
          <a:lstStyle/>
          <a:p>
            <a:r>
              <a:rPr lang="en-CA">
                <a:solidFill>
                  <a:schemeClr val="accent1"/>
                </a:solidFill>
              </a:rPr>
              <a:t>Getting Comfortable with the Uncomfortable</a:t>
            </a:r>
          </a:p>
        </p:txBody>
      </p:sp>
      <p:sp>
        <p:nvSpPr>
          <p:cNvPr id="3" name="Content Placeholder 2">
            <a:extLst>
              <a:ext uri="{FF2B5EF4-FFF2-40B4-BE49-F238E27FC236}">
                <a16:creationId xmlns:a16="http://schemas.microsoft.com/office/drawing/2014/main" id="{6D89A527-FEFE-857E-90F1-B971A6508291}"/>
              </a:ext>
            </a:extLst>
          </p:cNvPr>
          <p:cNvSpPr>
            <a:spLocks noGrp="1"/>
          </p:cNvSpPr>
          <p:nvPr>
            <p:ph idx="1"/>
          </p:nvPr>
        </p:nvSpPr>
        <p:spPr/>
        <p:txBody>
          <a:bodyPr/>
          <a:lstStyle/>
          <a:p>
            <a:r>
              <a:rPr lang="en-CA">
                <a:solidFill>
                  <a:schemeClr val="accent1"/>
                </a:solidFill>
              </a:rPr>
              <a:t>Reviewing and revisiting goals of care can be challenging for providers</a:t>
            </a:r>
          </a:p>
          <a:p>
            <a:r>
              <a:rPr lang="en-CA">
                <a:solidFill>
                  <a:schemeClr val="accent1"/>
                </a:solidFill>
              </a:rPr>
              <a:t>Delivering truth gently and compassionately is an essential part of this process</a:t>
            </a:r>
          </a:p>
          <a:p>
            <a:endParaRPr lang="en-CA"/>
          </a:p>
          <a:p>
            <a:endParaRPr lang="en-CA"/>
          </a:p>
          <a:p>
            <a:endParaRPr lang="en-CA" sz="1400">
              <a:solidFill>
                <a:schemeClr val="accent1"/>
              </a:solidFill>
            </a:endParaRPr>
          </a:p>
          <a:p>
            <a:pPr marL="0" indent="0" algn="r">
              <a:buNone/>
            </a:pPr>
            <a:r>
              <a:rPr lang="en-CA" sz="1400">
                <a:solidFill>
                  <a:schemeClr val="accent1"/>
                </a:solidFill>
              </a:rPr>
              <a:t>(Canadian Palliative Care Nursing Association, 2024)</a:t>
            </a:r>
          </a:p>
        </p:txBody>
      </p:sp>
      <p:sp>
        <p:nvSpPr>
          <p:cNvPr id="4" name="TextBox 3">
            <a:extLst>
              <a:ext uri="{FF2B5EF4-FFF2-40B4-BE49-F238E27FC236}">
                <a16:creationId xmlns:a16="http://schemas.microsoft.com/office/drawing/2014/main" id="{87041FA8-9239-4DDF-5BE6-DDDD31C5315E}"/>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299292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Acknowledging missteps">
            <a:hlinkClick r:id="" action="ppaction://media"/>
            <a:extLst>
              <a:ext uri="{FF2B5EF4-FFF2-40B4-BE49-F238E27FC236}">
                <a16:creationId xmlns:a16="http://schemas.microsoft.com/office/drawing/2014/main" id="{74D1D084-DB87-448F-B449-29496109C252}"/>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6822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1FBDC7-DACB-E6F2-C521-B7F9AEEEDFCC}"/>
              </a:ext>
            </a:extLst>
          </p:cNvPr>
          <p:cNvSpPr>
            <a:spLocks noGrp="1"/>
          </p:cNvSpPr>
          <p:nvPr>
            <p:ph type="body" sz="quarter" idx="13"/>
          </p:nvPr>
        </p:nvSpPr>
        <p:spPr/>
        <p:txBody>
          <a:bodyPr/>
          <a:lstStyle/>
          <a:p>
            <a:r>
              <a:rPr lang="en-CA">
                <a:solidFill>
                  <a:schemeClr val="accent1"/>
                </a:solidFill>
              </a:rPr>
              <a:t>Importance of Compassionate Truth-Telling</a:t>
            </a:r>
          </a:p>
        </p:txBody>
      </p:sp>
      <p:sp>
        <p:nvSpPr>
          <p:cNvPr id="3" name="Content Placeholder 2">
            <a:extLst>
              <a:ext uri="{FF2B5EF4-FFF2-40B4-BE49-F238E27FC236}">
                <a16:creationId xmlns:a16="http://schemas.microsoft.com/office/drawing/2014/main" id="{0D7970F8-5821-8467-5AAC-F99AA1224862}"/>
              </a:ext>
            </a:extLst>
          </p:cNvPr>
          <p:cNvSpPr>
            <a:spLocks noGrp="1"/>
          </p:cNvSpPr>
          <p:nvPr>
            <p:ph idx="1"/>
          </p:nvPr>
        </p:nvSpPr>
        <p:spPr/>
        <p:txBody>
          <a:bodyPr/>
          <a:lstStyle/>
          <a:p>
            <a:r>
              <a:rPr lang="en-CA">
                <a:solidFill>
                  <a:schemeClr val="accent1"/>
                </a:solidFill>
              </a:rPr>
              <a:t>Aligns patient priorities and health expectations with their wishes</a:t>
            </a:r>
          </a:p>
          <a:p>
            <a:r>
              <a:rPr lang="en-CA">
                <a:solidFill>
                  <a:schemeClr val="accent1"/>
                </a:solidFill>
              </a:rPr>
              <a:t>Patients and families experience less distress, confusion, and fear</a:t>
            </a:r>
          </a:p>
          <a:p>
            <a:r>
              <a:rPr lang="en-CA">
                <a:solidFill>
                  <a:schemeClr val="accent1"/>
                </a:solidFill>
              </a:rPr>
              <a:t>Benefit of nurse-led conversations have been noted to reduce the patient’s decisional conflict and optimize the documentation of EOL care preferences</a:t>
            </a:r>
          </a:p>
          <a:p>
            <a:pPr marL="0" indent="0" algn="r">
              <a:buNone/>
            </a:pPr>
            <a:r>
              <a:rPr lang="en-CA" sz="1400">
                <a:solidFill>
                  <a:schemeClr val="accent1"/>
                </a:solidFill>
              </a:rPr>
              <a:t>(Cretu, Torabi &amp; Stilos, 2023)</a:t>
            </a:r>
          </a:p>
        </p:txBody>
      </p:sp>
      <p:sp>
        <p:nvSpPr>
          <p:cNvPr id="4" name="TextBox 3">
            <a:extLst>
              <a:ext uri="{FF2B5EF4-FFF2-40B4-BE49-F238E27FC236}">
                <a16:creationId xmlns:a16="http://schemas.microsoft.com/office/drawing/2014/main" id="{B60A964E-4FF2-A37A-AD84-1DA6EB27B5CA}"/>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712317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550A8C-D25F-E11E-5343-E96165E04D18}"/>
              </a:ext>
            </a:extLst>
          </p:cNvPr>
          <p:cNvSpPr>
            <a:spLocks noGrp="1"/>
          </p:cNvSpPr>
          <p:nvPr>
            <p:ph type="body" sz="quarter" idx="13"/>
          </p:nvPr>
        </p:nvSpPr>
        <p:spPr/>
        <p:txBody>
          <a:bodyPr/>
          <a:lstStyle/>
          <a:p>
            <a:r>
              <a:rPr lang="en-CA">
                <a:solidFill>
                  <a:schemeClr val="accent1"/>
                </a:solidFill>
              </a:rPr>
              <a:t>Communication Support Frameworks</a:t>
            </a:r>
          </a:p>
        </p:txBody>
      </p:sp>
      <p:sp>
        <p:nvSpPr>
          <p:cNvPr id="3" name="Content Placeholder 2">
            <a:extLst>
              <a:ext uri="{FF2B5EF4-FFF2-40B4-BE49-F238E27FC236}">
                <a16:creationId xmlns:a16="http://schemas.microsoft.com/office/drawing/2014/main" id="{8BCDC6A5-A7C7-B830-9FBF-DD83B892CE07}"/>
              </a:ext>
            </a:extLst>
          </p:cNvPr>
          <p:cNvSpPr>
            <a:spLocks noGrp="1"/>
          </p:cNvSpPr>
          <p:nvPr>
            <p:ph idx="1"/>
          </p:nvPr>
        </p:nvSpPr>
        <p:spPr>
          <a:xfrm>
            <a:off x="838200" y="1438108"/>
            <a:ext cx="10856976" cy="4907828"/>
          </a:xfrm>
        </p:spPr>
        <p:txBody>
          <a:bodyPr/>
          <a:lstStyle/>
          <a:p>
            <a:r>
              <a:rPr lang="en-CA" sz="1800">
                <a:solidFill>
                  <a:schemeClr val="accent1"/>
                </a:solidFill>
              </a:rPr>
              <a:t>N-U-R-S-E-S</a:t>
            </a:r>
          </a:p>
          <a:p>
            <a:r>
              <a:rPr lang="en-CA" sz="1800">
                <a:solidFill>
                  <a:schemeClr val="accent1"/>
                </a:solidFill>
              </a:rPr>
              <a:t>N – </a:t>
            </a:r>
            <a:r>
              <a:rPr lang="en-CA" sz="1800" i="1">
                <a:solidFill>
                  <a:schemeClr val="accent1"/>
                </a:solidFill>
              </a:rPr>
              <a:t>Name</a:t>
            </a:r>
            <a:r>
              <a:rPr lang="en-CA" sz="1800">
                <a:solidFill>
                  <a:schemeClr val="accent1"/>
                </a:solidFill>
              </a:rPr>
              <a:t> the emotion. Gently identify the feeling you’re noticing</a:t>
            </a:r>
            <a:r>
              <a:rPr lang="en-CA" sz="1800" b="1">
                <a:solidFill>
                  <a:schemeClr val="accent1"/>
                </a:solidFill>
              </a:rPr>
              <a:t>. “It sounds like you’re feeling overwhelmed”…</a:t>
            </a:r>
          </a:p>
          <a:p>
            <a:r>
              <a:rPr lang="en-CA" sz="1800">
                <a:solidFill>
                  <a:schemeClr val="accent1"/>
                </a:solidFill>
              </a:rPr>
              <a:t>U – </a:t>
            </a:r>
            <a:r>
              <a:rPr lang="en-CA" sz="1800" i="1">
                <a:solidFill>
                  <a:schemeClr val="accent1"/>
                </a:solidFill>
              </a:rPr>
              <a:t>Understand </a:t>
            </a:r>
            <a:r>
              <a:rPr lang="en-CA" sz="1800">
                <a:solidFill>
                  <a:schemeClr val="accent1"/>
                </a:solidFill>
              </a:rPr>
              <a:t>and acknowledge. Show empathy by recognizing the situation and its emotional impact</a:t>
            </a:r>
            <a:r>
              <a:rPr lang="en-CA" sz="1800" b="1">
                <a:solidFill>
                  <a:schemeClr val="accent1"/>
                </a:solidFill>
              </a:rPr>
              <a:t>.  “This must be incredibly difficult for you”… </a:t>
            </a:r>
          </a:p>
          <a:p>
            <a:r>
              <a:rPr lang="en-CA" sz="1800">
                <a:solidFill>
                  <a:schemeClr val="accent1"/>
                </a:solidFill>
              </a:rPr>
              <a:t>R – </a:t>
            </a:r>
            <a:r>
              <a:rPr lang="en-CA" sz="1800" i="1">
                <a:solidFill>
                  <a:schemeClr val="accent1"/>
                </a:solidFill>
              </a:rPr>
              <a:t>Respect</a:t>
            </a:r>
            <a:r>
              <a:rPr lang="en-CA" sz="1800">
                <a:solidFill>
                  <a:schemeClr val="accent1"/>
                </a:solidFill>
              </a:rPr>
              <a:t> and recognize efforts. Acknowledge the strengths, values or actions of the person or family</a:t>
            </a:r>
            <a:r>
              <a:rPr lang="en-CA" sz="1800" b="1">
                <a:solidFill>
                  <a:schemeClr val="accent1"/>
                </a:solidFill>
              </a:rPr>
              <a:t> “You are providing excellent care at a difficult time”</a:t>
            </a:r>
          </a:p>
          <a:p>
            <a:r>
              <a:rPr lang="en-CA" sz="1800">
                <a:solidFill>
                  <a:schemeClr val="accent1"/>
                </a:solidFill>
              </a:rPr>
              <a:t>S – </a:t>
            </a:r>
            <a:r>
              <a:rPr lang="en-CA" sz="1800" i="1">
                <a:solidFill>
                  <a:schemeClr val="accent1"/>
                </a:solidFill>
              </a:rPr>
              <a:t>Support</a:t>
            </a:r>
            <a:r>
              <a:rPr lang="en-CA" sz="1800">
                <a:solidFill>
                  <a:schemeClr val="accent1"/>
                </a:solidFill>
              </a:rPr>
              <a:t> and reassure. Let them know they’re not alone and that you’ll be there for them – </a:t>
            </a:r>
            <a:r>
              <a:rPr lang="en-CA" sz="1800" b="1">
                <a:solidFill>
                  <a:schemeClr val="accent1"/>
                </a:solidFill>
              </a:rPr>
              <a:t>“We will do everything we can to support you through this process”</a:t>
            </a:r>
          </a:p>
          <a:p>
            <a:r>
              <a:rPr lang="en-CA" sz="1800">
                <a:solidFill>
                  <a:schemeClr val="accent1"/>
                </a:solidFill>
              </a:rPr>
              <a:t>E – </a:t>
            </a:r>
            <a:r>
              <a:rPr lang="en-CA" sz="1800" i="1">
                <a:solidFill>
                  <a:schemeClr val="accent1"/>
                </a:solidFill>
              </a:rPr>
              <a:t>Explore </a:t>
            </a:r>
            <a:r>
              <a:rPr lang="en-CA" sz="1800">
                <a:solidFill>
                  <a:schemeClr val="accent1"/>
                </a:solidFill>
              </a:rPr>
              <a:t>with curiosity. Invite them to share more about their feelings or experiences. </a:t>
            </a:r>
            <a:r>
              <a:rPr lang="en-CA" sz="1800" b="1">
                <a:solidFill>
                  <a:schemeClr val="accent1"/>
                </a:solidFill>
              </a:rPr>
              <a:t>“Would you feel comfortable telling me more about how you are feeling”</a:t>
            </a:r>
          </a:p>
          <a:p>
            <a:r>
              <a:rPr lang="en-CA" sz="1800">
                <a:solidFill>
                  <a:schemeClr val="accent1"/>
                </a:solidFill>
              </a:rPr>
              <a:t>S – </a:t>
            </a:r>
            <a:r>
              <a:rPr lang="en-CA" sz="1800" i="1">
                <a:solidFill>
                  <a:schemeClr val="accent1"/>
                </a:solidFill>
              </a:rPr>
              <a:t>Silence. </a:t>
            </a:r>
            <a:r>
              <a:rPr lang="en-CA" sz="1800">
                <a:solidFill>
                  <a:schemeClr val="accent1"/>
                </a:solidFill>
              </a:rPr>
              <a:t>Allow quiet moments to hold space for reflection and presence. Sometimes </a:t>
            </a:r>
            <a:r>
              <a:rPr lang="en-CA" sz="1800" b="1">
                <a:solidFill>
                  <a:schemeClr val="accent1"/>
                </a:solidFill>
              </a:rPr>
              <a:t>silence can be more powerful than words!</a:t>
            </a:r>
          </a:p>
          <a:p>
            <a:pPr marL="0" indent="0">
              <a:buNone/>
            </a:pPr>
            <a:r>
              <a:rPr lang="en-CA" sz="1400">
                <a:solidFill>
                  <a:schemeClr val="accent1"/>
                </a:solidFill>
              </a:rPr>
              <a:t>(Childers, Bulls, &amp; Arnold, 2023)</a:t>
            </a:r>
          </a:p>
          <a:p>
            <a:endParaRPr lang="en-CA"/>
          </a:p>
        </p:txBody>
      </p:sp>
      <p:sp>
        <p:nvSpPr>
          <p:cNvPr id="4" name="TextBox 3">
            <a:extLst>
              <a:ext uri="{FF2B5EF4-FFF2-40B4-BE49-F238E27FC236}">
                <a16:creationId xmlns:a16="http://schemas.microsoft.com/office/drawing/2014/main" id="{BA172EE6-ED59-6066-CCAD-83C588BFD980}"/>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3819598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193CC4-01C9-4B4F-19E9-13E228CE8915}"/>
              </a:ext>
            </a:extLst>
          </p:cNvPr>
          <p:cNvSpPr>
            <a:spLocks noGrp="1"/>
          </p:cNvSpPr>
          <p:nvPr>
            <p:ph type="body" sz="quarter" idx="13"/>
          </p:nvPr>
        </p:nvSpPr>
        <p:spPr/>
        <p:txBody>
          <a:bodyPr/>
          <a:lstStyle/>
          <a:p>
            <a:r>
              <a:rPr lang="en-CA">
                <a:solidFill>
                  <a:schemeClr val="accent1"/>
                </a:solidFill>
              </a:rPr>
              <a:t>Communication Support Frameworks</a:t>
            </a:r>
          </a:p>
        </p:txBody>
      </p:sp>
      <p:sp>
        <p:nvSpPr>
          <p:cNvPr id="3" name="Content Placeholder 2">
            <a:extLst>
              <a:ext uri="{FF2B5EF4-FFF2-40B4-BE49-F238E27FC236}">
                <a16:creationId xmlns:a16="http://schemas.microsoft.com/office/drawing/2014/main" id="{FC7D3187-5B41-CA5D-5DA9-2533DE253E1C}"/>
              </a:ext>
            </a:extLst>
          </p:cNvPr>
          <p:cNvSpPr>
            <a:spLocks noGrp="1"/>
          </p:cNvSpPr>
          <p:nvPr>
            <p:ph idx="1"/>
          </p:nvPr>
        </p:nvSpPr>
        <p:spPr>
          <a:noFill/>
          <a:ln>
            <a:noFill/>
          </a:ln>
        </p:spPr>
        <p:txBody>
          <a:bodyPr anchor="ctr">
            <a:normAutofit/>
          </a:bodyPr>
          <a:lstStyle/>
          <a:p>
            <a:r>
              <a:rPr lang="en-CA" sz="2400" b="1">
                <a:solidFill>
                  <a:schemeClr val="accent1"/>
                </a:solidFill>
              </a:rPr>
              <a:t>Wish – Worry – Wonder</a:t>
            </a:r>
          </a:p>
          <a:p>
            <a:r>
              <a:rPr lang="en-CA" sz="2400" b="1">
                <a:solidFill>
                  <a:schemeClr val="accent1"/>
                </a:solidFill>
              </a:rPr>
              <a:t>“I wish” </a:t>
            </a:r>
            <a:r>
              <a:rPr lang="en-CA" sz="2400">
                <a:solidFill>
                  <a:schemeClr val="accent1"/>
                </a:solidFill>
              </a:rPr>
              <a:t>phrases help show empathy and connect with the person’s hopes or goals, even if they may not be fully achievable </a:t>
            </a:r>
          </a:p>
          <a:p>
            <a:r>
              <a:rPr lang="en-CA" sz="2400" b="1">
                <a:solidFill>
                  <a:schemeClr val="accent1"/>
                </a:solidFill>
              </a:rPr>
              <a:t>“I worry” </a:t>
            </a:r>
            <a:r>
              <a:rPr lang="en-CA" sz="2400">
                <a:solidFill>
                  <a:schemeClr val="accent1"/>
                </a:solidFill>
              </a:rPr>
              <a:t>allows you to express honest concern while being gentle and respectful</a:t>
            </a:r>
          </a:p>
          <a:p>
            <a:r>
              <a:rPr lang="en-CA" sz="2400" b="1">
                <a:solidFill>
                  <a:schemeClr val="accent1"/>
                </a:solidFill>
              </a:rPr>
              <a:t>“I wonder” </a:t>
            </a:r>
            <a:r>
              <a:rPr lang="en-CA" sz="2400">
                <a:solidFill>
                  <a:schemeClr val="accent1"/>
                </a:solidFill>
              </a:rPr>
              <a:t>is a thoughtful way to suggest a new idea or gently encourage deeper conversation</a:t>
            </a:r>
          </a:p>
          <a:p>
            <a:pPr marL="0" indent="0" algn="r">
              <a:buNone/>
            </a:pPr>
            <a:r>
              <a:rPr lang="en-CA" sz="1400">
                <a:solidFill>
                  <a:schemeClr val="accent1"/>
                </a:solidFill>
              </a:rPr>
              <a:t>(Ariadne Labs, 2023)</a:t>
            </a:r>
          </a:p>
        </p:txBody>
      </p:sp>
      <p:sp>
        <p:nvSpPr>
          <p:cNvPr id="2" name="TextBox 1">
            <a:extLst>
              <a:ext uri="{FF2B5EF4-FFF2-40B4-BE49-F238E27FC236}">
                <a16:creationId xmlns:a16="http://schemas.microsoft.com/office/drawing/2014/main" id="{7A29ADF5-6DD7-F93B-BDD4-03C123983B82}"/>
              </a:ext>
            </a:extLst>
          </p:cNvPr>
          <p:cNvSpPr txBox="1"/>
          <p:nvPr/>
        </p:nvSpPr>
        <p:spPr>
          <a:xfrm>
            <a:off x="9898380" y="5684520"/>
            <a:ext cx="2019300" cy="369332"/>
          </a:xfrm>
          <a:prstGeom prst="rect">
            <a:avLst/>
          </a:prstGeom>
          <a:noFill/>
        </p:spPr>
        <p:txBody>
          <a:bodyPr wrap="square" rtlCol="0">
            <a:spAutoFit/>
          </a:bodyPr>
          <a:lstStyle/>
          <a:p>
            <a:r>
              <a:rPr lang="en-US">
                <a:solidFill>
                  <a:schemeClr val="bg1"/>
                </a:solidFill>
              </a:rPr>
              <a:t>Adapted for use by:</a:t>
            </a:r>
          </a:p>
        </p:txBody>
      </p:sp>
    </p:spTree>
    <p:extLst>
      <p:ext uri="{BB962C8B-B14F-4D97-AF65-F5344CB8AC3E}">
        <p14:creationId xmlns:p14="http://schemas.microsoft.com/office/powerpoint/2010/main" val="1004162841"/>
      </p:ext>
    </p:extLst>
  </p:cSld>
  <p:clrMapOvr>
    <a:masterClrMapping/>
  </p:clrMapOvr>
</p:sld>
</file>

<file path=ppt/theme/theme1.xml><?xml version="1.0" encoding="utf-8"?>
<a:theme xmlns:a="http://schemas.openxmlformats.org/drawingml/2006/main" name="White PowerPoint Theme">
  <a:themeElements>
    <a:clrScheme name="Hospice Colours">
      <a:dk1>
        <a:srgbClr val="2A5CAA"/>
      </a:dk1>
      <a:lt1>
        <a:sysClr val="window" lastClr="FFFFFF"/>
      </a:lt1>
      <a:dk2>
        <a:srgbClr val="508BE2"/>
      </a:dk2>
      <a:lt2>
        <a:srgbClr val="DDE4EC"/>
      </a:lt2>
      <a:accent1>
        <a:srgbClr val="000000"/>
      </a:accent1>
      <a:accent2>
        <a:srgbClr val="FFFFFF"/>
      </a:accent2>
      <a:accent3>
        <a:srgbClr val="A5A5A5"/>
      </a:accent3>
      <a:accent4>
        <a:srgbClr val="4472C4"/>
      </a:accent4>
      <a:accent5>
        <a:srgbClr val="5B9BD5"/>
      </a:accent5>
      <a:accent6>
        <a:srgbClr val="023160"/>
      </a:accent6>
      <a:hlink>
        <a:srgbClr val="4472C4"/>
      </a:hlink>
      <a:folHlink>
        <a:srgbClr val="954F72"/>
      </a:folHlink>
    </a:clrScheme>
    <a:fontScheme name="Hospice Fonts">
      <a:majorFont>
        <a:latin typeface="Myriad Roman Bold"/>
        <a:ea typeface=""/>
        <a:cs typeface=""/>
      </a:majorFont>
      <a:minorFont>
        <a:latin typeface="Myriad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ite PowerPoint Theme" id="{710DD613-0864-4046-BB50-6B37EE2C8E1F}" vid="{EC3F3C4E-2748-4EF1-AF83-C1804E7A29B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White PowerPoint Theme</Template>
  <TotalTime>13</TotalTime>
  <Words>3022</Words>
  <Application>Microsoft Office PowerPoint</Application>
  <PresentationFormat>Widescreen</PresentationFormat>
  <Paragraphs>207</Paragraphs>
  <Slides>22</Slides>
  <Notes>18</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Aptos</vt:lpstr>
      <vt:lpstr>Aptos Display</vt:lpstr>
      <vt:lpstr>Arial</vt:lpstr>
      <vt:lpstr>Myriad Roman</vt:lpstr>
      <vt:lpstr>White PowerPoint Theme</vt:lpstr>
      <vt:lpstr>1_Office Theme</vt:lpstr>
      <vt:lpstr>Kick off: The Art of the Visit – Supporting Grief Work</vt:lpstr>
      <vt:lpstr>Grief, Loss and Bereavement – “The Art of the Visit” Module One: Anticipatory Grief</vt:lpstr>
      <vt:lpstr>Supporting Anticipatory Grief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Serious Illness Conversation Guide</vt:lpstr>
      <vt:lpstr>PowerPoint Presentation</vt:lpstr>
      <vt:lpstr>PowerPoint Presentation</vt:lpstr>
      <vt:lpstr>PowerPoint Presentation</vt:lpstr>
      <vt:lpstr>PowerPoint Presentation</vt:lpstr>
      <vt:lpstr>PowerPoint Presentation</vt:lpstr>
      <vt:lpstr>Using Validation</vt:lpstr>
      <vt:lpstr>PowerPoint Presentation</vt:lpstr>
      <vt:lpstr>PowerPoint Presentation</vt:lpstr>
      <vt:lpstr>PowerPoint Presentation</vt:lpstr>
      <vt:lpstr>Our Learning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Alisha Leventis</dc:creator>
  <cp:lastModifiedBy>Alisha Leventis</cp:lastModifiedBy>
  <cp:revision>5</cp:revision>
  <dcterms:created xsi:type="dcterms:W3CDTF">2026-01-05T19:06:25Z</dcterms:created>
  <dcterms:modified xsi:type="dcterms:W3CDTF">2026-06-18T18:04:27Z</dcterms:modified>
</cp:coreProperties>
</file>