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3" r:id="rId2"/>
  </p:sldMasterIdLst>
  <p:notesMasterIdLst>
    <p:notesMasterId r:id="rId25"/>
  </p:notesMasterIdLst>
  <p:sldIdLst>
    <p:sldId id="256" r:id="rId3"/>
    <p:sldId id="258" r:id="rId4"/>
    <p:sldId id="350" r:id="rId5"/>
    <p:sldId id="339" r:id="rId6"/>
    <p:sldId id="351" r:id="rId7"/>
    <p:sldId id="352" r:id="rId8"/>
    <p:sldId id="353" r:id="rId9"/>
    <p:sldId id="354" r:id="rId10"/>
    <p:sldId id="343" r:id="rId11"/>
    <p:sldId id="355" r:id="rId12"/>
    <p:sldId id="360" r:id="rId13"/>
    <p:sldId id="361" r:id="rId14"/>
    <p:sldId id="362" r:id="rId15"/>
    <p:sldId id="363" r:id="rId16"/>
    <p:sldId id="364" r:id="rId17"/>
    <p:sldId id="365" r:id="rId18"/>
    <p:sldId id="357" r:id="rId19"/>
    <p:sldId id="358" r:id="rId20"/>
    <p:sldId id="366" r:id="rId21"/>
    <p:sldId id="367" r:id="rId22"/>
    <p:sldId id="368" r:id="rId23"/>
    <p:sldId id="369"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ADEBE8-3E86-4F24-B4AA-89BA118D4F89}" v="24" dt="2026-02-23T18:29:13.11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94660"/>
  </p:normalViewPr>
  <p:slideViewPr>
    <p:cSldViewPr snapToGrid="0">
      <p:cViewPr varScale="1">
        <p:scale>
          <a:sx n="105" d="100"/>
          <a:sy n="105" d="100"/>
        </p:scale>
        <p:origin x="66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5/10/relationships/revisionInfo" Target="revisionInfo.xml"/></Relationships>
</file>

<file path=ppt/diagrams/_rels/data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_rels/data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42143EF-A1AF-4A06-9F2E-3B7A15E6E321}"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6DE65E1A-582D-4AAE-B351-2045C3DAAC98}">
      <dgm:prSet/>
      <dgm:spPr/>
      <dgm:t>
        <a:bodyPr/>
        <a:lstStyle/>
        <a:p>
          <a:pPr>
            <a:lnSpc>
              <a:spcPct val="100000"/>
            </a:lnSpc>
            <a:defRPr b="1"/>
          </a:pPr>
          <a:r>
            <a:rPr lang="en-CA" dirty="0">
              <a:solidFill>
                <a:schemeClr val="accent1"/>
              </a:solidFill>
            </a:rPr>
            <a:t>Culture of Healthcare </a:t>
          </a:r>
          <a:endParaRPr lang="en-US" dirty="0">
            <a:solidFill>
              <a:schemeClr val="accent1"/>
            </a:solidFill>
          </a:endParaRPr>
        </a:p>
      </dgm:t>
    </dgm:pt>
    <dgm:pt modelId="{4E727DA5-FB78-4AAE-B193-CED618BCEBA2}" type="parTrans" cxnId="{158F2914-13A1-4939-8789-14BE4DAFA546}">
      <dgm:prSet/>
      <dgm:spPr/>
      <dgm:t>
        <a:bodyPr/>
        <a:lstStyle/>
        <a:p>
          <a:endParaRPr lang="en-US"/>
        </a:p>
      </dgm:t>
    </dgm:pt>
    <dgm:pt modelId="{D5580D27-2A42-49D8-A0F0-9DD59AE66078}" type="sibTrans" cxnId="{158F2914-13A1-4939-8789-14BE4DAFA546}">
      <dgm:prSet/>
      <dgm:spPr/>
      <dgm:t>
        <a:bodyPr/>
        <a:lstStyle/>
        <a:p>
          <a:endParaRPr lang="en-US"/>
        </a:p>
      </dgm:t>
    </dgm:pt>
    <dgm:pt modelId="{8791BC73-D8CC-4DED-9627-ACB5207851A9}">
      <dgm:prSet custT="1"/>
      <dgm:spPr/>
      <dgm:t>
        <a:bodyPr/>
        <a:lstStyle/>
        <a:p>
          <a:pPr>
            <a:lnSpc>
              <a:spcPct val="100000"/>
            </a:lnSpc>
          </a:pPr>
          <a:r>
            <a:rPr lang="en-CA" sz="1800" b="1" dirty="0">
              <a:solidFill>
                <a:schemeClr val="accent1"/>
              </a:solidFill>
            </a:rPr>
            <a:t>Heavy workloads, understaffing, and the pressure to quickly transition to the next patient hinders ability to process grief, leading to emotional strain</a:t>
          </a:r>
          <a:endParaRPr lang="en-US" sz="1800" b="1" dirty="0">
            <a:solidFill>
              <a:schemeClr val="accent1"/>
            </a:solidFill>
          </a:endParaRPr>
        </a:p>
      </dgm:t>
    </dgm:pt>
    <dgm:pt modelId="{8F409331-1AFC-4641-B361-99E9BB7051D1}" type="parTrans" cxnId="{CDD81CE5-B4FB-4017-BA51-37CF2619C76F}">
      <dgm:prSet/>
      <dgm:spPr/>
      <dgm:t>
        <a:bodyPr/>
        <a:lstStyle/>
        <a:p>
          <a:endParaRPr lang="en-US"/>
        </a:p>
      </dgm:t>
    </dgm:pt>
    <dgm:pt modelId="{C41281FC-B533-40BE-81EE-EDFA5A2A1E2B}" type="sibTrans" cxnId="{CDD81CE5-B4FB-4017-BA51-37CF2619C76F}">
      <dgm:prSet/>
      <dgm:spPr/>
      <dgm:t>
        <a:bodyPr/>
        <a:lstStyle/>
        <a:p>
          <a:endParaRPr lang="en-US"/>
        </a:p>
      </dgm:t>
    </dgm:pt>
    <dgm:pt modelId="{F94694DF-410D-465A-9127-E74B03900A00}">
      <dgm:prSet custT="1"/>
      <dgm:spPr/>
      <dgm:t>
        <a:bodyPr/>
        <a:lstStyle/>
        <a:p>
          <a:pPr>
            <a:lnSpc>
              <a:spcPct val="100000"/>
            </a:lnSpc>
          </a:pPr>
          <a:r>
            <a:rPr lang="en-CA" sz="1800" b="1" dirty="0">
              <a:solidFill>
                <a:schemeClr val="accent1"/>
              </a:solidFill>
            </a:rPr>
            <a:t>Institutional culture can exacerbate professional grief – “death is part of the job” leading to a culture of silence</a:t>
          </a:r>
          <a:endParaRPr lang="en-US" sz="1800" b="1" dirty="0">
            <a:solidFill>
              <a:schemeClr val="accent1"/>
            </a:solidFill>
          </a:endParaRPr>
        </a:p>
      </dgm:t>
    </dgm:pt>
    <dgm:pt modelId="{A764DE56-E472-460E-9365-FC9E63D653D0}" type="parTrans" cxnId="{AA0931E5-6D52-4302-BE4B-ADFAEAEEE216}">
      <dgm:prSet/>
      <dgm:spPr/>
      <dgm:t>
        <a:bodyPr/>
        <a:lstStyle/>
        <a:p>
          <a:endParaRPr lang="en-US"/>
        </a:p>
      </dgm:t>
    </dgm:pt>
    <dgm:pt modelId="{FA4A8820-963E-4975-AEC4-39DF81FAB9A1}" type="sibTrans" cxnId="{AA0931E5-6D52-4302-BE4B-ADFAEAEEE216}">
      <dgm:prSet/>
      <dgm:spPr/>
      <dgm:t>
        <a:bodyPr/>
        <a:lstStyle/>
        <a:p>
          <a:endParaRPr lang="en-US"/>
        </a:p>
      </dgm:t>
    </dgm:pt>
    <dgm:pt modelId="{EDB541FC-DD2B-49F2-B27A-DB0D8FF97AA7}">
      <dgm:prSet/>
      <dgm:spPr/>
      <dgm:t>
        <a:bodyPr/>
        <a:lstStyle/>
        <a:p>
          <a:pPr>
            <a:lnSpc>
              <a:spcPct val="100000"/>
            </a:lnSpc>
            <a:defRPr b="1"/>
          </a:pPr>
          <a:r>
            <a:rPr lang="en-CA" dirty="0">
              <a:solidFill>
                <a:schemeClr val="accent1"/>
              </a:solidFill>
            </a:rPr>
            <a:t>Stigma around Grief</a:t>
          </a:r>
          <a:endParaRPr lang="en-US" dirty="0">
            <a:solidFill>
              <a:schemeClr val="accent1"/>
            </a:solidFill>
          </a:endParaRPr>
        </a:p>
      </dgm:t>
    </dgm:pt>
    <dgm:pt modelId="{E0DE0B82-98F3-4C09-A964-7F68C5448E85}" type="parTrans" cxnId="{00E4677D-83A1-4871-A547-C727C860572F}">
      <dgm:prSet/>
      <dgm:spPr/>
      <dgm:t>
        <a:bodyPr/>
        <a:lstStyle/>
        <a:p>
          <a:endParaRPr lang="en-US"/>
        </a:p>
      </dgm:t>
    </dgm:pt>
    <dgm:pt modelId="{86B1A4A6-E267-4093-8079-372F66150998}" type="sibTrans" cxnId="{00E4677D-83A1-4871-A547-C727C860572F}">
      <dgm:prSet/>
      <dgm:spPr/>
      <dgm:t>
        <a:bodyPr/>
        <a:lstStyle/>
        <a:p>
          <a:endParaRPr lang="en-US"/>
        </a:p>
      </dgm:t>
    </dgm:pt>
    <dgm:pt modelId="{6834C77C-AB5F-4331-B297-AFCAB1D908DA}">
      <dgm:prSet custT="1"/>
      <dgm:spPr/>
      <dgm:t>
        <a:bodyPr/>
        <a:lstStyle/>
        <a:p>
          <a:pPr>
            <a:lnSpc>
              <a:spcPct val="100000"/>
            </a:lnSpc>
          </a:pPr>
          <a:r>
            <a:rPr lang="en-CA" sz="1800" b="1" dirty="0">
              <a:solidFill>
                <a:schemeClr val="accent1"/>
              </a:solidFill>
            </a:rPr>
            <a:t>Healthcare environment often discourages open expressions of grief, reinforcing a culture of emotional suppression</a:t>
          </a:r>
          <a:endParaRPr lang="en-US" sz="1800" b="1" dirty="0">
            <a:solidFill>
              <a:schemeClr val="accent1"/>
            </a:solidFill>
          </a:endParaRPr>
        </a:p>
      </dgm:t>
    </dgm:pt>
    <dgm:pt modelId="{6C72EAD7-EC4F-47C1-99D5-014A5E468D08}" type="parTrans" cxnId="{6BF3BE2A-4E25-413F-9339-D99963D6F015}">
      <dgm:prSet/>
      <dgm:spPr/>
      <dgm:t>
        <a:bodyPr/>
        <a:lstStyle/>
        <a:p>
          <a:endParaRPr lang="en-US"/>
        </a:p>
      </dgm:t>
    </dgm:pt>
    <dgm:pt modelId="{F61BE2D8-67CD-4510-9648-77852323E18B}" type="sibTrans" cxnId="{6BF3BE2A-4E25-413F-9339-D99963D6F015}">
      <dgm:prSet/>
      <dgm:spPr/>
      <dgm:t>
        <a:bodyPr/>
        <a:lstStyle/>
        <a:p>
          <a:endParaRPr lang="en-US"/>
        </a:p>
      </dgm:t>
    </dgm:pt>
    <dgm:pt modelId="{92219D9D-0070-40E1-ADC0-FD6576ACB638}">
      <dgm:prSet custT="1"/>
      <dgm:spPr/>
      <dgm:t>
        <a:bodyPr/>
        <a:lstStyle/>
        <a:p>
          <a:pPr>
            <a:lnSpc>
              <a:spcPct val="100000"/>
            </a:lnSpc>
          </a:pPr>
          <a:r>
            <a:rPr lang="en-CA" sz="1800" b="1" dirty="0">
              <a:solidFill>
                <a:schemeClr val="accent1"/>
              </a:solidFill>
            </a:rPr>
            <a:t>Grief expression, counselling and de-briefing are sometimes viewed as a weakness or lack of experience</a:t>
          </a:r>
          <a:endParaRPr lang="en-US" sz="1800" b="1" dirty="0">
            <a:solidFill>
              <a:schemeClr val="accent1"/>
            </a:solidFill>
          </a:endParaRPr>
        </a:p>
      </dgm:t>
    </dgm:pt>
    <dgm:pt modelId="{CC418DB7-44FC-4F16-9C39-3638A52008A7}" type="parTrans" cxnId="{9C3C0CEE-6BCA-4671-A928-EE9F7B695F09}">
      <dgm:prSet/>
      <dgm:spPr/>
      <dgm:t>
        <a:bodyPr/>
        <a:lstStyle/>
        <a:p>
          <a:endParaRPr lang="en-US"/>
        </a:p>
      </dgm:t>
    </dgm:pt>
    <dgm:pt modelId="{0BD613E5-4C78-4E80-99A2-72EF5AD93A7C}" type="sibTrans" cxnId="{9C3C0CEE-6BCA-4671-A928-EE9F7B695F09}">
      <dgm:prSet/>
      <dgm:spPr/>
      <dgm:t>
        <a:bodyPr/>
        <a:lstStyle/>
        <a:p>
          <a:endParaRPr lang="en-US"/>
        </a:p>
      </dgm:t>
    </dgm:pt>
    <dgm:pt modelId="{1496408C-244D-4631-A09C-D394BD53AA9E}">
      <dgm:prSet/>
      <dgm:spPr/>
      <dgm:t>
        <a:bodyPr/>
        <a:lstStyle/>
        <a:p>
          <a:pPr>
            <a:lnSpc>
              <a:spcPct val="100000"/>
            </a:lnSpc>
          </a:pPr>
          <a:endParaRPr lang="en-US" sz="1700" dirty="0"/>
        </a:p>
      </dgm:t>
    </dgm:pt>
    <dgm:pt modelId="{8F67CEC4-21CA-4D54-B795-7B92BACCF117}" type="parTrans" cxnId="{9CBF795E-855B-41D6-9455-FD3B10352E92}">
      <dgm:prSet/>
      <dgm:spPr/>
      <dgm:t>
        <a:bodyPr/>
        <a:lstStyle/>
        <a:p>
          <a:endParaRPr lang="en-CA"/>
        </a:p>
      </dgm:t>
    </dgm:pt>
    <dgm:pt modelId="{3CE929E8-2929-4FAD-B82D-3731D56256BA}" type="sibTrans" cxnId="{9CBF795E-855B-41D6-9455-FD3B10352E92}">
      <dgm:prSet/>
      <dgm:spPr/>
      <dgm:t>
        <a:bodyPr/>
        <a:lstStyle/>
        <a:p>
          <a:endParaRPr lang="en-CA"/>
        </a:p>
      </dgm:t>
    </dgm:pt>
    <dgm:pt modelId="{C4978E00-243F-4410-8868-F66954EB584E}" type="pres">
      <dgm:prSet presAssocID="{842143EF-A1AF-4A06-9F2E-3B7A15E6E321}" presName="root" presStyleCnt="0">
        <dgm:presLayoutVars>
          <dgm:dir/>
          <dgm:resizeHandles val="exact"/>
        </dgm:presLayoutVars>
      </dgm:prSet>
      <dgm:spPr/>
    </dgm:pt>
    <dgm:pt modelId="{5F7ED7DD-FA42-4F02-8BDC-36E578015891}" type="pres">
      <dgm:prSet presAssocID="{6DE65E1A-582D-4AAE-B351-2045C3DAAC98}" presName="compNode" presStyleCnt="0"/>
      <dgm:spPr/>
    </dgm:pt>
    <dgm:pt modelId="{C60E4FF2-9DC6-491E-A8CF-5A2747D0906D}" type="pres">
      <dgm:prSet presAssocID="{6DE65E1A-582D-4AAE-B351-2045C3DAAC98}"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Doctor"/>
        </a:ext>
      </dgm:extLst>
    </dgm:pt>
    <dgm:pt modelId="{DCC8BE62-EBA0-42FE-BDC4-75776AE20EC2}" type="pres">
      <dgm:prSet presAssocID="{6DE65E1A-582D-4AAE-B351-2045C3DAAC98}" presName="iconSpace" presStyleCnt="0"/>
      <dgm:spPr/>
    </dgm:pt>
    <dgm:pt modelId="{216ECFA8-1278-4647-A436-BE8B95FFA23A}" type="pres">
      <dgm:prSet presAssocID="{6DE65E1A-582D-4AAE-B351-2045C3DAAC98}" presName="parTx" presStyleLbl="revTx" presStyleIdx="0" presStyleCnt="4">
        <dgm:presLayoutVars>
          <dgm:chMax val="0"/>
          <dgm:chPref val="0"/>
        </dgm:presLayoutVars>
      </dgm:prSet>
      <dgm:spPr/>
    </dgm:pt>
    <dgm:pt modelId="{006C376E-F397-48FA-B99D-95345B143EAF}" type="pres">
      <dgm:prSet presAssocID="{6DE65E1A-582D-4AAE-B351-2045C3DAAC98}" presName="txSpace" presStyleCnt="0"/>
      <dgm:spPr/>
    </dgm:pt>
    <dgm:pt modelId="{4D4F01AA-AE05-4F42-8A5B-0B6F8251B7BD}" type="pres">
      <dgm:prSet presAssocID="{6DE65E1A-582D-4AAE-B351-2045C3DAAC98}" presName="desTx" presStyleLbl="revTx" presStyleIdx="1" presStyleCnt="4">
        <dgm:presLayoutVars/>
      </dgm:prSet>
      <dgm:spPr/>
    </dgm:pt>
    <dgm:pt modelId="{32D34D09-68D9-4090-9155-13327D8CB30F}" type="pres">
      <dgm:prSet presAssocID="{D5580D27-2A42-49D8-A0F0-9DD59AE66078}" presName="sibTrans" presStyleCnt="0"/>
      <dgm:spPr/>
    </dgm:pt>
    <dgm:pt modelId="{4A1B29D8-0F44-466A-A164-A8EE9DA179F5}" type="pres">
      <dgm:prSet presAssocID="{EDB541FC-DD2B-49F2-B27A-DB0D8FF97AA7}" presName="compNode" presStyleCnt="0"/>
      <dgm:spPr/>
    </dgm:pt>
    <dgm:pt modelId="{6AC7C4EF-F2AD-4830-8F4C-79B6D2DE387E}" type="pres">
      <dgm:prSet presAssocID="{EDB541FC-DD2B-49F2-B27A-DB0D8FF97AA7}"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1E2CBF64-75CA-4C28-9F44-FC6AF53C5F56}" type="pres">
      <dgm:prSet presAssocID="{EDB541FC-DD2B-49F2-B27A-DB0D8FF97AA7}" presName="iconSpace" presStyleCnt="0"/>
      <dgm:spPr/>
    </dgm:pt>
    <dgm:pt modelId="{95360B84-1EA7-4C2E-8114-A17C681E04AA}" type="pres">
      <dgm:prSet presAssocID="{EDB541FC-DD2B-49F2-B27A-DB0D8FF97AA7}" presName="parTx" presStyleLbl="revTx" presStyleIdx="2" presStyleCnt="4">
        <dgm:presLayoutVars>
          <dgm:chMax val="0"/>
          <dgm:chPref val="0"/>
        </dgm:presLayoutVars>
      </dgm:prSet>
      <dgm:spPr/>
    </dgm:pt>
    <dgm:pt modelId="{6EE6D0E7-F136-4C61-AE95-CF6207E18F36}" type="pres">
      <dgm:prSet presAssocID="{EDB541FC-DD2B-49F2-B27A-DB0D8FF97AA7}" presName="txSpace" presStyleCnt="0"/>
      <dgm:spPr/>
    </dgm:pt>
    <dgm:pt modelId="{CF62CC5E-361E-455E-AE50-AFDFEDCA8F42}" type="pres">
      <dgm:prSet presAssocID="{EDB541FC-DD2B-49F2-B27A-DB0D8FF97AA7}" presName="desTx" presStyleLbl="revTx" presStyleIdx="3" presStyleCnt="4">
        <dgm:presLayoutVars/>
      </dgm:prSet>
      <dgm:spPr/>
    </dgm:pt>
  </dgm:ptLst>
  <dgm:cxnLst>
    <dgm:cxn modelId="{158F2914-13A1-4939-8789-14BE4DAFA546}" srcId="{842143EF-A1AF-4A06-9F2E-3B7A15E6E321}" destId="{6DE65E1A-582D-4AAE-B351-2045C3DAAC98}" srcOrd="0" destOrd="0" parTransId="{4E727DA5-FB78-4AAE-B193-CED618BCEBA2}" sibTransId="{D5580D27-2A42-49D8-A0F0-9DD59AE66078}"/>
    <dgm:cxn modelId="{BEECB714-BF58-4128-B655-FD432B6C18E9}" type="presOf" srcId="{6834C77C-AB5F-4331-B297-AFCAB1D908DA}" destId="{CF62CC5E-361E-455E-AE50-AFDFEDCA8F42}" srcOrd="0" destOrd="0" presId="urn:microsoft.com/office/officeart/2018/2/layout/IconLabelDescriptionList"/>
    <dgm:cxn modelId="{74D58826-C499-4422-B0A8-0A9AAE4F016F}" type="presOf" srcId="{92219D9D-0070-40E1-ADC0-FD6576ACB638}" destId="{CF62CC5E-361E-455E-AE50-AFDFEDCA8F42}" srcOrd="0" destOrd="1" presId="urn:microsoft.com/office/officeart/2018/2/layout/IconLabelDescriptionList"/>
    <dgm:cxn modelId="{6BF3BE2A-4E25-413F-9339-D99963D6F015}" srcId="{EDB541FC-DD2B-49F2-B27A-DB0D8FF97AA7}" destId="{6834C77C-AB5F-4331-B297-AFCAB1D908DA}" srcOrd="0" destOrd="0" parTransId="{6C72EAD7-EC4F-47C1-99D5-014A5E468D08}" sibTransId="{F61BE2D8-67CD-4510-9648-77852323E18B}"/>
    <dgm:cxn modelId="{4B73BD3A-4F89-487B-A355-E6DACAFC9D1D}" type="presOf" srcId="{842143EF-A1AF-4A06-9F2E-3B7A15E6E321}" destId="{C4978E00-243F-4410-8868-F66954EB584E}" srcOrd="0" destOrd="0" presId="urn:microsoft.com/office/officeart/2018/2/layout/IconLabelDescriptionList"/>
    <dgm:cxn modelId="{9CBF795E-855B-41D6-9455-FD3B10352E92}" srcId="{EDB541FC-DD2B-49F2-B27A-DB0D8FF97AA7}" destId="{1496408C-244D-4631-A09C-D394BD53AA9E}" srcOrd="2" destOrd="0" parTransId="{8F67CEC4-21CA-4D54-B795-7B92BACCF117}" sibTransId="{3CE929E8-2929-4FAD-B82D-3731D56256BA}"/>
    <dgm:cxn modelId="{5610C168-6EB4-4F69-81BD-64716428FAD6}" type="presOf" srcId="{1496408C-244D-4631-A09C-D394BD53AA9E}" destId="{CF62CC5E-361E-455E-AE50-AFDFEDCA8F42}" srcOrd="0" destOrd="2" presId="urn:microsoft.com/office/officeart/2018/2/layout/IconLabelDescriptionList"/>
    <dgm:cxn modelId="{7607FE53-1ED2-4D6E-B528-5C839692E6ED}" type="presOf" srcId="{EDB541FC-DD2B-49F2-B27A-DB0D8FF97AA7}" destId="{95360B84-1EA7-4C2E-8114-A17C681E04AA}" srcOrd="0" destOrd="0" presId="urn:microsoft.com/office/officeart/2018/2/layout/IconLabelDescriptionList"/>
    <dgm:cxn modelId="{F5CAA47C-3DCE-4178-9B06-D590A295B160}" type="presOf" srcId="{8791BC73-D8CC-4DED-9627-ACB5207851A9}" destId="{4D4F01AA-AE05-4F42-8A5B-0B6F8251B7BD}" srcOrd="0" destOrd="0" presId="urn:microsoft.com/office/officeart/2018/2/layout/IconLabelDescriptionList"/>
    <dgm:cxn modelId="{00E4677D-83A1-4871-A547-C727C860572F}" srcId="{842143EF-A1AF-4A06-9F2E-3B7A15E6E321}" destId="{EDB541FC-DD2B-49F2-B27A-DB0D8FF97AA7}" srcOrd="1" destOrd="0" parTransId="{E0DE0B82-98F3-4C09-A964-7F68C5448E85}" sibTransId="{86B1A4A6-E267-4093-8079-372F66150998}"/>
    <dgm:cxn modelId="{CF3E48A6-FF3B-4805-BBA5-CC3C169F1238}" type="presOf" srcId="{6DE65E1A-582D-4AAE-B351-2045C3DAAC98}" destId="{216ECFA8-1278-4647-A436-BE8B95FFA23A}" srcOrd="0" destOrd="0" presId="urn:microsoft.com/office/officeart/2018/2/layout/IconLabelDescriptionList"/>
    <dgm:cxn modelId="{8E4DD2D0-AC27-4C47-B243-C8653F19399C}" type="presOf" srcId="{F94694DF-410D-465A-9127-E74B03900A00}" destId="{4D4F01AA-AE05-4F42-8A5B-0B6F8251B7BD}" srcOrd="0" destOrd="1" presId="urn:microsoft.com/office/officeart/2018/2/layout/IconLabelDescriptionList"/>
    <dgm:cxn modelId="{CDD81CE5-B4FB-4017-BA51-37CF2619C76F}" srcId="{6DE65E1A-582D-4AAE-B351-2045C3DAAC98}" destId="{8791BC73-D8CC-4DED-9627-ACB5207851A9}" srcOrd="0" destOrd="0" parTransId="{8F409331-1AFC-4641-B361-99E9BB7051D1}" sibTransId="{C41281FC-B533-40BE-81EE-EDFA5A2A1E2B}"/>
    <dgm:cxn modelId="{AA0931E5-6D52-4302-BE4B-ADFAEAEEE216}" srcId="{6DE65E1A-582D-4AAE-B351-2045C3DAAC98}" destId="{F94694DF-410D-465A-9127-E74B03900A00}" srcOrd="1" destOrd="0" parTransId="{A764DE56-E472-460E-9365-FC9E63D653D0}" sibTransId="{FA4A8820-963E-4975-AEC4-39DF81FAB9A1}"/>
    <dgm:cxn modelId="{9C3C0CEE-6BCA-4671-A928-EE9F7B695F09}" srcId="{EDB541FC-DD2B-49F2-B27A-DB0D8FF97AA7}" destId="{92219D9D-0070-40E1-ADC0-FD6576ACB638}" srcOrd="1" destOrd="0" parTransId="{CC418DB7-44FC-4F16-9C39-3638A52008A7}" sibTransId="{0BD613E5-4C78-4E80-99A2-72EF5AD93A7C}"/>
    <dgm:cxn modelId="{91E9E476-B2E9-4EAE-8FB3-D66B5F43043B}" type="presParOf" srcId="{C4978E00-243F-4410-8868-F66954EB584E}" destId="{5F7ED7DD-FA42-4F02-8BDC-36E578015891}" srcOrd="0" destOrd="0" presId="urn:microsoft.com/office/officeart/2018/2/layout/IconLabelDescriptionList"/>
    <dgm:cxn modelId="{58AA133C-1739-42C3-8F29-85508E10E0B1}" type="presParOf" srcId="{5F7ED7DD-FA42-4F02-8BDC-36E578015891}" destId="{C60E4FF2-9DC6-491E-A8CF-5A2747D0906D}" srcOrd="0" destOrd="0" presId="urn:microsoft.com/office/officeart/2018/2/layout/IconLabelDescriptionList"/>
    <dgm:cxn modelId="{C247E239-4BE6-43E5-BAC8-D6FA45CE68DD}" type="presParOf" srcId="{5F7ED7DD-FA42-4F02-8BDC-36E578015891}" destId="{DCC8BE62-EBA0-42FE-BDC4-75776AE20EC2}" srcOrd="1" destOrd="0" presId="urn:microsoft.com/office/officeart/2018/2/layout/IconLabelDescriptionList"/>
    <dgm:cxn modelId="{FCF1B87C-7FEC-4D7D-BBE3-80589021AEC1}" type="presParOf" srcId="{5F7ED7DD-FA42-4F02-8BDC-36E578015891}" destId="{216ECFA8-1278-4647-A436-BE8B95FFA23A}" srcOrd="2" destOrd="0" presId="urn:microsoft.com/office/officeart/2018/2/layout/IconLabelDescriptionList"/>
    <dgm:cxn modelId="{77150BCE-B304-4816-B565-E8A55765E258}" type="presParOf" srcId="{5F7ED7DD-FA42-4F02-8BDC-36E578015891}" destId="{006C376E-F397-48FA-B99D-95345B143EAF}" srcOrd="3" destOrd="0" presId="urn:microsoft.com/office/officeart/2018/2/layout/IconLabelDescriptionList"/>
    <dgm:cxn modelId="{F10E6461-B65B-4DAC-960F-37BD31E6131B}" type="presParOf" srcId="{5F7ED7DD-FA42-4F02-8BDC-36E578015891}" destId="{4D4F01AA-AE05-4F42-8A5B-0B6F8251B7BD}" srcOrd="4" destOrd="0" presId="urn:microsoft.com/office/officeart/2018/2/layout/IconLabelDescriptionList"/>
    <dgm:cxn modelId="{33A84129-9A97-4EB8-B9BA-CBB283F64C00}" type="presParOf" srcId="{C4978E00-243F-4410-8868-F66954EB584E}" destId="{32D34D09-68D9-4090-9155-13327D8CB30F}" srcOrd="1" destOrd="0" presId="urn:microsoft.com/office/officeart/2018/2/layout/IconLabelDescriptionList"/>
    <dgm:cxn modelId="{AE24C221-1A57-40A3-9390-5C821811ECA2}" type="presParOf" srcId="{C4978E00-243F-4410-8868-F66954EB584E}" destId="{4A1B29D8-0F44-466A-A164-A8EE9DA179F5}" srcOrd="2" destOrd="0" presId="urn:microsoft.com/office/officeart/2018/2/layout/IconLabelDescriptionList"/>
    <dgm:cxn modelId="{6C2B5EA3-7E8D-4A59-B410-CD45834D35A8}" type="presParOf" srcId="{4A1B29D8-0F44-466A-A164-A8EE9DA179F5}" destId="{6AC7C4EF-F2AD-4830-8F4C-79B6D2DE387E}" srcOrd="0" destOrd="0" presId="urn:microsoft.com/office/officeart/2018/2/layout/IconLabelDescriptionList"/>
    <dgm:cxn modelId="{C19E4CAD-F272-4801-9AC3-B0E44E5CC9F2}" type="presParOf" srcId="{4A1B29D8-0F44-466A-A164-A8EE9DA179F5}" destId="{1E2CBF64-75CA-4C28-9F44-FC6AF53C5F56}" srcOrd="1" destOrd="0" presId="urn:microsoft.com/office/officeart/2018/2/layout/IconLabelDescriptionList"/>
    <dgm:cxn modelId="{1346B188-54ED-417F-B126-22292835FA93}" type="presParOf" srcId="{4A1B29D8-0F44-466A-A164-A8EE9DA179F5}" destId="{95360B84-1EA7-4C2E-8114-A17C681E04AA}" srcOrd="2" destOrd="0" presId="urn:microsoft.com/office/officeart/2018/2/layout/IconLabelDescriptionList"/>
    <dgm:cxn modelId="{D5BA877E-E8B3-44C0-AC2C-1FFE53AF96EA}" type="presParOf" srcId="{4A1B29D8-0F44-466A-A164-A8EE9DA179F5}" destId="{6EE6D0E7-F136-4C61-AE95-CF6207E18F36}" srcOrd="3" destOrd="0" presId="urn:microsoft.com/office/officeart/2018/2/layout/IconLabelDescriptionList"/>
    <dgm:cxn modelId="{6466ACD1-7437-4365-B65D-911792088B01}" type="presParOf" srcId="{4A1B29D8-0F44-466A-A164-A8EE9DA179F5}" destId="{CF62CC5E-361E-455E-AE50-AFDFEDCA8F42}" srcOrd="4" destOrd="0" presId="urn:microsoft.com/office/officeart/2018/2/layout/IconLabelDescription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012C1EF-F2AB-43D5-BA00-F7AFC119857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9ABFA1C-8988-442E-BED3-ADD4D9638DAF}">
      <dgm:prSet custT="1"/>
      <dgm:spPr/>
      <dgm:t>
        <a:bodyPr/>
        <a:lstStyle/>
        <a:p>
          <a:pPr>
            <a:lnSpc>
              <a:spcPct val="100000"/>
            </a:lnSpc>
          </a:pPr>
          <a:r>
            <a:rPr lang="en-CA" sz="1800" dirty="0">
              <a:solidFill>
                <a:schemeClr val="accent1"/>
              </a:solidFill>
            </a:rPr>
            <a:t>Understand the grieving process to inform effective support</a:t>
          </a:r>
          <a:endParaRPr lang="en-US" sz="1800" dirty="0">
            <a:solidFill>
              <a:schemeClr val="accent1"/>
            </a:solidFill>
          </a:endParaRPr>
        </a:p>
      </dgm:t>
    </dgm:pt>
    <dgm:pt modelId="{0956B0CD-32EE-4782-8E91-9B70FF9197BF}" type="parTrans" cxnId="{71DB048D-EFFE-4DDF-8B54-D91BB256B004}">
      <dgm:prSet/>
      <dgm:spPr/>
      <dgm:t>
        <a:bodyPr/>
        <a:lstStyle/>
        <a:p>
          <a:endParaRPr lang="en-US"/>
        </a:p>
      </dgm:t>
    </dgm:pt>
    <dgm:pt modelId="{40DED2CC-598F-48A7-AFFA-6988FF3D034D}" type="sibTrans" cxnId="{71DB048D-EFFE-4DDF-8B54-D91BB256B004}">
      <dgm:prSet/>
      <dgm:spPr/>
      <dgm:t>
        <a:bodyPr/>
        <a:lstStyle/>
        <a:p>
          <a:endParaRPr lang="en-US"/>
        </a:p>
      </dgm:t>
    </dgm:pt>
    <dgm:pt modelId="{D6E85ED2-CC6A-486E-96EA-8473708135D5}">
      <dgm:prSet custT="1"/>
      <dgm:spPr/>
      <dgm:t>
        <a:bodyPr/>
        <a:lstStyle/>
        <a:p>
          <a:pPr>
            <a:lnSpc>
              <a:spcPct val="100000"/>
            </a:lnSpc>
          </a:pPr>
          <a:r>
            <a:rPr lang="en-CA" sz="1800" dirty="0">
              <a:solidFill>
                <a:schemeClr val="accent1"/>
              </a:solidFill>
            </a:rPr>
            <a:t>Provide education and supportive interventions to strengthen coping</a:t>
          </a:r>
          <a:endParaRPr lang="en-US" sz="1800" dirty="0">
            <a:solidFill>
              <a:schemeClr val="accent1"/>
            </a:solidFill>
          </a:endParaRPr>
        </a:p>
      </dgm:t>
    </dgm:pt>
    <dgm:pt modelId="{00295A70-1F0B-4FA5-AC1F-F9462C707A32}" type="parTrans" cxnId="{728A069D-54AE-45DF-8867-3A55D7B5E675}">
      <dgm:prSet/>
      <dgm:spPr/>
      <dgm:t>
        <a:bodyPr/>
        <a:lstStyle/>
        <a:p>
          <a:endParaRPr lang="en-US"/>
        </a:p>
      </dgm:t>
    </dgm:pt>
    <dgm:pt modelId="{E81AFB46-1F4A-4D56-9BD2-3C09E91A0E28}" type="sibTrans" cxnId="{728A069D-54AE-45DF-8867-3A55D7B5E675}">
      <dgm:prSet/>
      <dgm:spPr/>
      <dgm:t>
        <a:bodyPr/>
        <a:lstStyle/>
        <a:p>
          <a:endParaRPr lang="en-US"/>
        </a:p>
      </dgm:t>
    </dgm:pt>
    <dgm:pt modelId="{1C395E46-7A84-43AF-B0CC-A83EEA4072D3}">
      <dgm:prSet custT="1"/>
      <dgm:spPr/>
      <dgm:t>
        <a:bodyPr/>
        <a:lstStyle/>
        <a:p>
          <a:pPr>
            <a:lnSpc>
              <a:spcPct val="100000"/>
            </a:lnSpc>
          </a:pPr>
          <a:r>
            <a:rPr lang="en-CA" sz="1800" dirty="0">
              <a:solidFill>
                <a:schemeClr val="accent1"/>
              </a:solidFill>
            </a:rPr>
            <a:t>Promote self-care and teamwork to enhance staff well-being and patient outcomes</a:t>
          </a:r>
          <a:endParaRPr lang="en-US" sz="1800" dirty="0">
            <a:solidFill>
              <a:schemeClr val="accent1"/>
            </a:solidFill>
          </a:endParaRPr>
        </a:p>
      </dgm:t>
    </dgm:pt>
    <dgm:pt modelId="{7041219F-CD53-4A6B-8E7E-617DA25C777B}" type="parTrans" cxnId="{E60E508C-3AD4-47E4-B942-1A8ABD467635}">
      <dgm:prSet/>
      <dgm:spPr/>
      <dgm:t>
        <a:bodyPr/>
        <a:lstStyle/>
        <a:p>
          <a:endParaRPr lang="en-US"/>
        </a:p>
      </dgm:t>
    </dgm:pt>
    <dgm:pt modelId="{3E95AA97-0007-4E38-9C89-DFBED0C0E1AF}" type="sibTrans" cxnId="{E60E508C-3AD4-47E4-B942-1A8ABD467635}">
      <dgm:prSet/>
      <dgm:spPr/>
      <dgm:t>
        <a:bodyPr/>
        <a:lstStyle/>
        <a:p>
          <a:endParaRPr lang="en-US"/>
        </a:p>
      </dgm:t>
    </dgm:pt>
    <dgm:pt modelId="{99D298DA-45F7-4478-A6A5-D00F3903BCBC}" type="pres">
      <dgm:prSet presAssocID="{2012C1EF-F2AB-43D5-BA00-F7AFC119857D}" presName="root" presStyleCnt="0">
        <dgm:presLayoutVars>
          <dgm:dir/>
          <dgm:resizeHandles val="exact"/>
        </dgm:presLayoutVars>
      </dgm:prSet>
      <dgm:spPr/>
    </dgm:pt>
    <dgm:pt modelId="{C4C26BA2-D847-4CF6-BBEA-F4EEF755B3A7}" type="pres">
      <dgm:prSet presAssocID="{19ABFA1C-8988-442E-BED3-ADD4D9638DAF}" presName="compNode" presStyleCnt="0"/>
      <dgm:spPr/>
    </dgm:pt>
    <dgm:pt modelId="{26EA8A9F-1020-4983-AD5D-D4ABB0E9CFA6}" type="pres">
      <dgm:prSet presAssocID="{19ABFA1C-8988-442E-BED3-ADD4D9638DAF}" presName="bgRect" presStyleLbl="bgShp" presStyleIdx="0" presStyleCnt="3"/>
      <dgm:spPr/>
    </dgm:pt>
    <dgm:pt modelId="{B59050DD-9600-4C56-8AE5-CE521B625D55}" type="pres">
      <dgm:prSet presAssocID="{19ABFA1C-8988-442E-BED3-ADD4D9638DAF}" presName="iconRect" presStyleLbl="node1" presStyleIdx="0"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ead with Gears"/>
        </a:ext>
      </dgm:extLst>
    </dgm:pt>
    <dgm:pt modelId="{E6D6E6B6-BA8A-4985-B610-638BC7CBCFE5}" type="pres">
      <dgm:prSet presAssocID="{19ABFA1C-8988-442E-BED3-ADD4D9638DAF}" presName="spaceRect" presStyleCnt="0"/>
      <dgm:spPr/>
    </dgm:pt>
    <dgm:pt modelId="{DB61E6C6-3216-485F-9BEF-C518A37A52A6}" type="pres">
      <dgm:prSet presAssocID="{19ABFA1C-8988-442E-BED3-ADD4D9638DAF}" presName="parTx" presStyleLbl="revTx" presStyleIdx="0" presStyleCnt="3">
        <dgm:presLayoutVars>
          <dgm:chMax val="0"/>
          <dgm:chPref val="0"/>
        </dgm:presLayoutVars>
      </dgm:prSet>
      <dgm:spPr/>
    </dgm:pt>
    <dgm:pt modelId="{5E252C1E-ECBF-44F4-8331-463D7D3A10F9}" type="pres">
      <dgm:prSet presAssocID="{40DED2CC-598F-48A7-AFFA-6988FF3D034D}" presName="sibTrans" presStyleCnt="0"/>
      <dgm:spPr/>
    </dgm:pt>
    <dgm:pt modelId="{B777F230-5DEE-4F9F-BEE2-EECE726524E9}" type="pres">
      <dgm:prSet presAssocID="{D6E85ED2-CC6A-486E-96EA-8473708135D5}" presName="compNode" presStyleCnt="0"/>
      <dgm:spPr/>
    </dgm:pt>
    <dgm:pt modelId="{FA45A410-9A5A-41ED-9B3D-9B106CBA7E5C}" type="pres">
      <dgm:prSet presAssocID="{D6E85ED2-CC6A-486E-96EA-8473708135D5}" presName="bgRect" presStyleLbl="bgShp" presStyleIdx="1" presStyleCnt="3"/>
      <dgm:spPr/>
    </dgm:pt>
    <dgm:pt modelId="{F5CA1121-8AB7-4CF3-8076-17CFDE09BBD4}" type="pres">
      <dgm:prSet presAssocID="{D6E85ED2-CC6A-486E-96EA-8473708135D5}"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9BFAD88F-0384-4889-B855-86437BD43386}" type="pres">
      <dgm:prSet presAssocID="{D6E85ED2-CC6A-486E-96EA-8473708135D5}" presName="spaceRect" presStyleCnt="0"/>
      <dgm:spPr/>
    </dgm:pt>
    <dgm:pt modelId="{09CA80A2-FC6B-4F83-9B14-948F5F7EAFA5}" type="pres">
      <dgm:prSet presAssocID="{D6E85ED2-CC6A-486E-96EA-8473708135D5}" presName="parTx" presStyleLbl="revTx" presStyleIdx="1" presStyleCnt="3">
        <dgm:presLayoutVars>
          <dgm:chMax val="0"/>
          <dgm:chPref val="0"/>
        </dgm:presLayoutVars>
      </dgm:prSet>
      <dgm:spPr/>
    </dgm:pt>
    <dgm:pt modelId="{D49DA05D-D76A-4520-87E0-0FE2ACAA6979}" type="pres">
      <dgm:prSet presAssocID="{E81AFB46-1F4A-4D56-9BD2-3C09E91A0E28}" presName="sibTrans" presStyleCnt="0"/>
      <dgm:spPr/>
    </dgm:pt>
    <dgm:pt modelId="{D7D346E7-0CE6-4A94-957C-3726F8594B92}" type="pres">
      <dgm:prSet presAssocID="{1C395E46-7A84-43AF-B0CC-A83EEA4072D3}" presName="compNode" presStyleCnt="0"/>
      <dgm:spPr/>
    </dgm:pt>
    <dgm:pt modelId="{E5181CBF-86A3-4A54-9BEE-D3E37DC59123}" type="pres">
      <dgm:prSet presAssocID="{1C395E46-7A84-43AF-B0CC-A83EEA4072D3}" presName="bgRect" presStyleLbl="bgShp" presStyleIdx="2" presStyleCnt="3"/>
      <dgm:spPr/>
    </dgm:pt>
    <dgm:pt modelId="{98645DBD-D816-45E0-9F94-997995E486CB}" type="pres">
      <dgm:prSet presAssocID="{1C395E46-7A84-43AF-B0CC-A83EEA4072D3}" presName="iconRect" presStyleLbl="node1" presStyleIdx="2"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tor"/>
        </a:ext>
      </dgm:extLst>
    </dgm:pt>
    <dgm:pt modelId="{8E78E273-4485-4C40-8103-3D0C13E3A79B}" type="pres">
      <dgm:prSet presAssocID="{1C395E46-7A84-43AF-B0CC-A83EEA4072D3}" presName="spaceRect" presStyleCnt="0"/>
      <dgm:spPr/>
    </dgm:pt>
    <dgm:pt modelId="{7301E624-843B-4121-9015-DCE61BBDAD3E}" type="pres">
      <dgm:prSet presAssocID="{1C395E46-7A84-43AF-B0CC-A83EEA4072D3}" presName="parTx" presStyleLbl="revTx" presStyleIdx="2" presStyleCnt="3">
        <dgm:presLayoutVars>
          <dgm:chMax val="0"/>
          <dgm:chPref val="0"/>
        </dgm:presLayoutVars>
      </dgm:prSet>
      <dgm:spPr/>
    </dgm:pt>
  </dgm:ptLst>
  <dgm:cxnLst>
    <dgm:cxn modelId="{7D333937-23FC-40F6-BEC9-FC1B9826ACF3}" type="presOf" srcId="{19ABFA1C-8988-442E-BED3-ADD4D9638DAF}" destId="{DB61E6C6-3216-485F-9BEF-C518A37A52A6}" srcOrd="0" destOrd="0" presId="urn:microsoft.com/office/officeart/2018/2/layout/IconVerticalSolidList"/>
    <dgm:cxn modelId="{9AD96F49-4BE6-433C-A46D-F4E0C63741D6}" type="presOf" srcId="{2012C1EF-F2AB-43D5-BA00-F7AFC119857D}" destId="{99D298DA-45F7-4478-A6A5-D00F3903BCBC}" srcOrd="0" destOrd="0" presId="urn:microsoft.com/office/officeart/2018/2/layout/IconVerticalSolidList"/>
    <dgm:cxn modelId="{49ABEA75-4B62-49BF-A1C7-678053A1D8AD}" type="presOf" srcId="{D6E85ED2-CC6A-486E-96EA-8473708135D5}" destId="{09CA80A2-FC6B-4F83-9B14-948F5F7EAFA5}" srcOrd="0" destOrd="0" presId="urn:microsoft.com/office/officeart/2018/2/layout/IconVerticalSolidList"/>
    <dgm:cxn modelId="{9C34DD7F-C594-439C-AE0D-D85F219EBD3D}" type="presOf" srcId="{1C395E46-7A84-43AF-B0CC-A83EEA4072D3}" destId="{7301E624-843B-4121-9015-DCE61BBDAD3E}" srcOrd="0" destOrd="0" presId="urn:microsoft.com/office/officeart/2018/2/layout/IconVerticalSolidList"/>
    <dgm:cxn modelId="{E60E508C-3AD4-47E4-B942-1A8ABD467635}" srcId="{2012C1EF-F2AB-43D5-BA00-F7AFC119857D}" destId="{1C395E46-7A84-43AF-B0CC-A83EEA4072D3}" srcOrd="2" destOrd="0" parTransId="{7041219F-CD53-4A6B-8E7E-617DA25C777B}" sibTransId="{3E95AA97-0007-4E38-9C89-DFBED0C0E1AF}"/>
    <dgm:cxn modelId="{71DB048D-EFFE-4DDF-8B54-D91BB256B004}" srcId="{2012C1EF-F2AB-43D5-BA00-F7AFC119857D}" destId="{19ABFA1C-8988-442E-BED3-ADD4D9638DAF}" srcOrd="0" destOrd="0" parTransId="{0956B0CD-32EE-4782-8E91-9B70FF9197BF}" sibTransId="{40DED2CC-598F-48A7-AFFA-6988FF3D034D}"/>
    <dgm:cxn modelId="{728A069D-54AE-45DF-8867-3A55D7B5E675}" srcId="{2012C1EF-F2AB-43D5-BA00-F7AFC119857D}" destId="{D6E85ED2-CC6A-486E-96EA-8473708135D5}" srcOrd="1" destOrd="0" parTransId="{00295A70-1F0B-4FA5-AC1F-F9462C707A32}" sibTransId="{E81AFB46-1F4A-4D56-9BD2-3C09E91A0E28}"/>
    <dgm:cxn modelId="{C168BB7B-8E76-480C-9043-9E8A17DC9668}" type="presParOf" srcId="{99D298DA-45F7-4478-A6A5-D00F3903BCBC}" destId="{C4C26BA2-D847-4CF6-BBEA-F4EEF755B3A7}" srcOrd="0" destOrd="0" presId="urn:microsoft.com/office/officeart/2018/2/layout/IconVerticalSolidList"/>
    <dgm:cxn modelId="{2C6EB600-80D1-4AA1-8234-2A727872EE3F}" type="presParOf" srcId="{C4C26BA2-D847-4CF6-BBEA-F4EEF755B3A7}" destId="{26EA8A9F-1020-4983-AD5D-D4ABB0E9CFA6}" srcOrd="0" destOrd="0" presId="urn:microsoft.com/office/officeart/2018/2/layout/IconVerticalSolidList"/>
    <dgm:cxn modelId="{4E4D4064-4192-4DBB-8D38-FB69C659176D}" type="presParOf" srcId="{C4C26BA2-D847-4CF6-BBEA-F4EEF755B3A7}" destId="{B59050DD-9600-4C56-8AE5-CE521B625D55}" srcOrd="1" destOrd="0" presId="urn:microsoft.com/office/officeart/2018/2/layout/IconVerticalSolidList"/>
    <dgm:cxn modelId="{1C4B844C-A861-4A4F-AA3A-2D5F82808842}" type="presParOf" srcId="{C4C26BA2-D847-4CF6-BBEA-F4EEF755B3A7}" destId="{E6D6E6B6-BA8A-4985-B610-638BC7CBCFE5}" srcOrd="2" destOrd="0" presId="urn:microsoft.com/office/officeart/2018/2/layout/IconVerticalSolidList"/>
    <dgm:cxn modelId="{C9211905-AE5F-4506-BB0D-9FDE3C3611D3}" type="presParOf" srcId="{C4C26BA2-D847-4CF6-BBEA-F4EEF755B3A7}" destId="{DB61E6C6-3216-485F-9BEF-C518A37A52A6}" srcOrd="3" destOrd="0" presId="urn:microsoft.com/office/officeart/2018/2/layout/IconVerticalSolidList"/>
    <dgm:cxn modelId="{29F61C92-CF0B-49B0-836C-7A80F4662C2D}" type="presParOf" srcId="{99D298DA-45F7-4478-A6A5-D00F3903BCBC}" destId="{5E252C1E-ECBF-44F4-8331-463D7D3A10F9}" srcOrd="1" destOrd="0" presId="urn:microsoft.com/office/officeart/2018/2/layout/IconVerticalSolidList"/>
    <dgm:cxn modelId="{A01C9CB3-A410-432F-A872-7AF66F5468FD}" type="presParOf" srcId="{99D298DA-45F7-4478-A6A5-D00F3903BCBC}" destId="{B777F230-5DEE-4F9F-BEE2-EECE726524E9}" srcOrd="2" destOrd="0" presId="urn:microsoft.com/office/officeart/2018/2/layout/IconVerticalSolidList"/>
    <dgm:cxn modelId="{48379C1B-65E8-4980-995C-1522CFB81957}" type="presParOf" srcId="{B777F230-5DEE-4F9F-BEE2-EECE726524E9}" destId="{FA45A410-9A5A-41ED-9B3D-9B106CBA7E5C}" srcOrd="0" destOrd="0" presId="urn:microsoft.com/office/officeart/2018/2/layout/IconVerticalSolidList"/>
    <dgm:cxn modelId="{CEC025A4-4B91-46E6-9555-2425811A7828}" type="presParOf" srcId="{B777F230-5DEE-4F9F-BEE2-EECE726524E9}" destId="{F5CA1121-8AB7-4CF3-8076-17CFDE09BBD4}" srcOrd="1" destOrd="0" presId="urn:microsoft.com/office/officeart/2018/2/layout/IconVerticalSolidList"/>
    <dgm:cxn modelId="{0D17F6E6-5E49-479A-A7CF-2C4372CBF570}" type="presParOf" srcId="{B777F230-5DEE-4F9F-BEE2-EECE726524E9}" destId="{9BFAD88F-0384-4889-B855-86437BD43386}" srcOrd="2" destOrd="0" presId="urn:microsoft.com/office/officeart/2018/2/layout/IconVerticalSolidList"/>
    <dgm:cxn modelId="{6D7531CB-84A6-427E-A425-0754619612E9}" type="presParOf" srcId="{B777F230-5DEE-4F9F-BEE2-EECE726524E9}" destId="{09CA80A2-FC6B-4F83-9B14-948F5F7EAFA5}" srcOrd="3" destOrd="0" presId="urn:microsoft.com/office/officeart/2018/2/layout/IconVerticalSolidList"/>
    <dgm:cxn modelId="{2E20CD97-FCF5-4F1E-80CF-B224C085203C}" type="presParOf" srcId="{99D298DA-45F7-4478-A6A5-D00F3903BCBC}" destId="{D49DA05D-D76A-4520-87E0-0FE2ACAA6979}" srcOrd="3" destOrd="0" presId="urn:microsoft.com/office/officeart/2018/2/layout/IconVerticalSolidList"/>
    <dgm:cxn modelId="{2D8C7858-1B58-4C80-ADF2-C39B2A4F98F4}" type="presParOf" srcId="{99D298DA-45F7-4478-A6A5-D00F3903BCBC}" destId="{D7D346E7-0CE6-4A94-957C-3726F8594B92}" srcOrd="4" destOrd="0" presId="urn:microsoft.com/office/officeart/2018/2/layout/IconVerticalSolidList"/>
    <dgm:cxn modelId="{FE0433A3-E8D3-4A6B-9DDD-967B411239EE}" type="presParOf" srcId="{D7D346E7-0CE6-4A94-957C-3726F8594B92}" destId="{E5181CBF-86A3-4A54-9BEE-D3E37DC59123}" srcOrd="0" destOrd="0" presId="urn:microsoft.com/office/officeart/2018/2/layout/IconVerticalSolidList"/>
    <dgm:cxn modelId="{FB94EF50-6BD1-476D-8F19-48DAA1A97632}" type="presParOf" srcId="{D7D346E7-0CE6-4A94-957C-3726F8594B92}" destId="{98645DBD-D816-45E0-9F94-997995E486CB}" srcOrd="1" destOrd="0" presId="urn:microsoft.com/office/officeart/2018/2/layout/IconVerticalSolidList"/>
    <dgm:cxn modelId="{9A607712-799B-460F-B816-18CAABEED88E}" type="presParOf" srcId="{D7D346E7-0CE6-4A94-957C-3726F8594B92}" destId="{8E78E273-4485-4C40-8103-3D0C13E3A79B}" srcOrd="2" destOrd="0" presId="urn:microsoft.com/office/officeart/2018/2/layout/IconVerticalSolidList"/>
    <dgm:cxn modelId="{41555CBD-CE0A-4CC7-A38B-8C82EAFBE3B4}" type="presParOf" srcId="{D7D346E7-0CE6-4A94-957C-3726F8594B92}" destId="{7301E624-843B-4121-9015-DCE61BBDAD3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0E4FF2-9DC6-491E-A8CF-5A2747D0906D}">
      <dsp:nvSpPr>
        <dsp:cNvPr id="0" name=""/>
        <dsp:cNvSpPr/>
      </dsp:nvSpPr>
      <dsp:spPr>
        <a:xfrm>
          <a:off x="568971" y="0"/>
          <a:ext cx="1509048" cy="145054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6ECFA8-1278-4647-A436-BE8B95FFA23A}">
      <dsp:nvSpPr>
        <dsp:cNvPr id="0" name=""/>
        <dsp:cNvSpPr/>
      </dsp:nvSpPr>
      <dsp:spPr>
        <a:xfrm>
          <a:off x="568971" y="1630218"/>
          <a:ext cx="4311566" cy="621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CA" sz="3600" kern="1200" dirty="0">
              <a:solidFill>
                <a:schemeClr val="accent1"/>
              </a:solidFill>
            </a:rPr>
            <a:t>Culture of Healthcare </a:t>
          </a:r>
          <a:endParaRPr lang="en-US" sz="3600" kern="1200" dirty="0">
            <a:solidFill>
              <a:schemeClr val="accent1"/>
            </a:solidFill>
          </a:endParaRPr>
        </a:p>
      </dsp:txBody>
      <dsp:txXfrm>
        <a:off x="568971" y="1630218"/>
        <a:ext cx="4311566" cy="621660"/>
      </dsp:txXfrm>
    </dsp:sp>
    <dsp:sp modelId="{4D4F01AA-AE05-4F42-8A5B-0B6F8251B7BD}">
      <dsp:nvSpPr>
        <dsp:cNvPr id="0" name=""/>
        <dsp:cNvSpPr/>
      </dsp:nvSpPr>
      <dsp:spPr>
        <a:xfrm>
          <a:off x="568971" y="2335449"/>
          <a:ext cx="4311566" cy="201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en-CA" sz="1800" b="1" kern="1200" dirty="0">
              <a:solidFill>
                <a:schemeClr val="accent1"/>
              </a:solidFill>
            </a:rPr>
            <a:t>Heavy workloads, understaffing, and the pressure to quickly transition to the next patient hinders ability to process grief, leading to emotional strain</a:t>
          </a:r>
          <a:endParaRPr lang="en-US" sz="1800" b="1" kern="1200" dirty="0">
            <a:solidFill>
              <a:schemeClr val="accent1"/>
            </a:solidFill>
          </a:endParaRPr>
        </a:p>
        <a:p>
          <a:pPr marL="0" lvl="0" indent="0" algn="l" defTabSz="800100">
            <a:lnSpc>
              <a:spcPct val="100000"/>
            </a:lnSpc>
            <a:spcBef>
              <a:spcPct val="0"/>
            </a:spcBef>
            <a:spcAft>
              <a:spcPct val="35000"/>
            </a:spcAft>
            <a:buNone/>
          </a:pPr>
          <a:r>
            <a:rPr lang="en-CA" sz="1800" b="1" kern="1200" dirty="0">
              <a:solidFill>
                <a:schemeClr val="accent1"/>
              </a:solidFill>
            </a:rPr>
            <a:t>Institutional culture can exacerbate professional grief – “death is part of the job” leading to a culture of silence</a:t>
          </a:r>
          <a:endParaRPr lang="en-US" sz="1800" b="1" kern="1200" dirty="0">
            <a:solidFill>
              <a:schemeClr val="accent1"/>
            </a:solidFill>
          </a:endParaRPr>
        </a:p>
      </dsp:txBody>
      <dsp:txXfrm>
        <a:off x="568971" y="2335449"/>
        <a:ext cx="4311566" cy="2015888"/>
      </dsp:txXfrm>
    </dsp:sp>
    <dsp:sp modelId="{6AC7C4EF-F2AD-4830-8F4C-79B6D2DE387E}">
      <dsp:nvSpPr>
        <dsp:cNvPr id="0" name=""/>
        <dsp:cNvSpPr/>
      </dsp:nvSpPr>
      <dsp:spPr>
        <a:xfrm>
          <a:off x="5635062" y="0"/>
          <a:ext cx="1509048" cy="145054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5360B84-1EA7-4C2E-8114-A17C681E04AA}">
      <dsp:nvSpPr>
        <dsp:cNvPr id="0" name=""/>
        <dsp:cNvSpPr/>
      </dsp:nvSpPr>
      <dsp:spPr>
        <a:xfrm>
          <a:off x="5635062" y="1630218"/>
          <a:ext cx="4311566" cy="6216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600200">
            <a:lnSpc>
              <a:spcPct val="100000"/>
            </a:lnSpc>
            <a:spcBef>
              <a:spcPct val="0"/>
            </a:spcBef>
            <a:spcAft>
              <a:spcPct val="35000"/>
            </a:spcAft>
            <a:buNone/>
            <a:defRPr b="1"/>
          </a:pPr>
          <a:r>
            <a:rPr lang="en-CA" sz="3600" kern="1200" dirty="0">
              <a:solidFill>
                <a:schemeClr val="accent1"/>
              </a:solidFill>
            </a:rPr>
            <a:t>Stigma around Grief</a:t>
          </a:r>
          <a:endParaRPr lang="en-US" sz="3600" kern="1200" dirty="0">
            <a:solidFill>
              <a:schemeClr val="accent1"/>
            </a:solidFill>
          </a:endParaRPr>
        </a:p>
      </dsp:txBody>
      <dsp:txXfrm>
        <a:off x="5635062" y="1630218"/>
        <a:ext cx="4311566" cy="621660"/>
      </dsp:txXfrm>
    </dsp:sp>
    <dsp:sp modelId="{CF62CC5E-361E-455E-AE50-AFDFEDCA8F42}">
      <dsp:nvSpPr>
        <dsp:cNvPr id="0" name=""/>
        <dsp:cNvSpPr/>
      </dsp:nvSpPr>
      <dsp:spPr>
        <a:xfrm>
          <a:off x="5635062" y="2335449"/>
          <a:ext cx="4311566" cy="20158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00100">
            <a:lnSpc>
              <a:spcPct val="100000"/>
            </a:lnSpc>
            <a:spcBef>
              <a:spcPct val="0"/>
            </a:spcBef>
            <a:spcAft>
              <a:spcPct val="35000"/>
            </a:spcAft>
            <a:buNone/>
          </a:pPr>
          <a:r>
            <a:rPr lang="en-CA" sz="1800" b="1" kern="1200" dirty="0">
              <a:solidFill>
                <a:schemeClr val="accent1"/>
              </a:solidFill>
            </a:rPr>
            <a:t>Healthcare environment often discourages open expressions of grief, reinforcing a culture of emotional suppression</a:t>
          </a:r>
          <a:endParaRPr lang="en-US" sz="1800" b="1" kern="1200" dirty="0">
            <a:solidFill>
              <a:schemeClr val="accent1"/>
            </a:solidFill>
          </a:endParaRPr>
        </a:p>
        <a:p>
          <a:pPr marL="0" lvl="0" indent="0" algn="l" defTabSz="800100">
            <a:lnSpc>
              <a:spcPct val="100000"/>
            </a:lnSpc>
            <a:spcBef>
              <a:spcPct val="0"/>
            </a:spcBef>
            <a:spcAft>
              <a:spcPct val="35000"/>
            </a:spcAft>
            <a:buNone/>
          </a:pPr>
          <a:r>
            <a:rPr lang="en-CA" sz="1800" b="1" kern="1200" dirty="0">
              <a:solidFill>
                <a:schemeClr val="accent1"/>
              </a:solidFill>
            </a:rPr>
            <a:t>Grief expression, counselling and de-briefing are sometimes viewed as a weakness or lack of experience</a:t>
          </a:r>
          <a:endParaRPr lang="en-US" sz="1800" b="1" kern="1200" dirty="0">
            <a:solidFill>
              <a:schemeClr val="accent1"/>
            </a:solidFill>
          </a:endParaRPr>
        </a:p>
        <a:p>
          <a:pPr marL="0" lvl="0" indent="0" algn="l" defTabSz="755650">
            <a:lnSpc>
              <a:spcPct val="100000"/>
            </a:lnSpc>
            <a:spcBef>
              <a:spcPct val="0"/>
            </a:spcBef>
            <a:spcAft>
              <a:spcPct val="35000"/>
            </a:spcAft>
            <a:buNone/>
          </a:pPr>
          <a:endParaRPr lang="en-US" sz="1700" kern="1200" dirty="0"/>
        </a:p>
      </dsp:txBody>
      <dsp:txXfrm>
        <a:off x="5635062" y="2335449"/>
        <a:ext cx="4311566" cy="20158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EA8A9F-1020-4983-AD5D-D4ABB0E9CFA6}">
      <dsp:nvSpPr>
        <dsp:cNvPr id="0" name=""/>
        <dsp:cNvSpPr/>
      </dsp:nvSpPr>
      <dsp:spPr>
        <a:xfrm>
          <a:off x="0" y="2159"/>
          <a:ext cx="4614759" cy="12104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9050DD-9600-4C56-8AE5-CE521B625D55}">
      <dsp:nvSpPr>
        <dsp:cNvPr id="0" name=""/>
        <dsp:cNvSpPr/>
      </dsp:nvSpPr>
      <dsp:spPr>
        <a:xfrm>
          <a:off x="366175" y="274522"/>
          <a:ext cx="666425" cy="6657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61E6C6-3216-485F-9BEF-C518A37A52A6}">
      <dsp:nvSpPr>
        <dsp:cNvPr id="0" name=""/>
        <dsp:cNvSpPr/>
      </dsp:nvSpPr>
      <dsp:spPr>
        <a:xfrm>
          <a:off x="1398777" y="2159"/>
          <a:ext cx="3086688" cy="121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36" tIns="128236" rIns="128236" bIns="128236" numCol="1" spcCol="1270" anchor="ctr" anchorCtr="0">
          <a:noAutofit/>
        </a:bodyPr>
        <a:lstStyle/>
        <a:p>
          <a:pPr marL="0" lvl="0" indent="0" algn="l" defTabSz="800100">
            <a:lnSpc>
              <a:spcPct val="100000"/>
            </a:lnSpc>
            <a:spcBef>
              <a:spcPct val="0"/>
            </a:spcBef>
            <a:spcAft>
              <a:spcPct val="35000"/>
            </a:spcAft>
            <a:buNone/>
          </a:pPr>
          <a:r>
            <a:rPr lang="en-CA" sz="1800" kern="1200" dirty="0">
              <a:solidFill>
                <a:schemeClr val="accent1"/>
              </a:solidFill>
            </a:rPr>
            <a:t>Understand the grieving process to inform effective support</a:t>
          </a:r>
          <a:endParaRPr lang="en-US" sz="1800" kern="1200" dirty="0">
            <a:solidFill>
              <a:schemeClr val="accent1"/>
            </a:solidFill>
          </a:endParaRPr>
        </a:p>
      </dsp:txBody>
      <dsp:txXfrm>
        <a:off x="1398777" y="2159"/>
        <a:ext cx="3086688" cy="1211682"/>
      </dsp:txXfrm>
    </dsp:sp>
    <dsp:sp modelId="{FA45A410-9A5A-41ED-9B3D-9B106CBA7E5C}">
      <dsp:nvSpPr>
        <dsp:cNvPr id="0" name=""/>
        <dsp:cNvSpPr/>
      </dsp:nvSpPr>
      <dsp:spPr>
        <a:xfrm>
          <a:off x="0" y="1475827"/>
          <a:ext cx="4614759" cy="12104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CA1121-8AB7-4CF3-8076-17CFDE09BBD4}">
      <dsp:nvSpPr>
        <dsp:cNvPr id="0" name=""/>
        <dsp:cNvSpPr/>
      </dsp:nvSpPr>
      <dsp:spPr>
        <a:xfrm>
          <a:off x="366175" y="1748189"/>
          <a:ext cx="666425" cy="6657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CA80A2-FC6B-4F83-9B14-948F5F7EAFA5}">
      <dsp:nvSpPr>
        <dsp:cNvPr id="0" name=""/>
        <dsp:cNvSpPr/>
      </dsp:nvSpPr>
      <dsp:spPr>
        <a:xfrm>
          <a:off x="1398777" y="1475827"/>
          <a:ext cx="3086688" cy="121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36" tIns="128236" rIns="128236" bIns="128236" numCol="1" spcCol="1270" anchor="ctr" anchorCtr="0">
          <a:noAutofit/>
        </a:bodyPr>
        <a:lstStyle/>
        <a:p>
          <a:pPr marL="0" lvl="0" indent="0" algn="l" defTabSz="800100">
            <a:lnSpc>
              <a:spcPct val="100000"/>
            </a:lnSpc>
            <a:spcBef>
              <a:spcPct val="0"/>
            </a:spcBef>
            <a:spcAft>
              <a:spcPct val="35000"/>
            </a:spcAft>
            <a:buNone/>
          </a:pPr>
          <a:r>
            <a:rPr lang="en-CA" sz="1800" kern="1200" dirty="0">
              <a:solidFill>
                <a:schemeClr val="accent1"/>
              </a:solidFill>
            </a:rPr>
            <a:t>Provide education and supportive interventions to strengthen coping</a:t>
          </a:r>
          <a:endParaRPr lang="en-US" sz="1800" kern="1200" dirty="0">
            <a:solidFill>
              <a:schemeClr val="accent1"/>
            </a:solidFill>
          </a:endParaRPr>
        </a:p>
      </dsp:txBody>
      <dsp:txXfrm>
        <a:off x="1398777" y="1475827"/>
        <a:ext cx="3086688" cy="1211682"/>
      </dsp:txXfrm>
    </dsp:sp>
    <dsp:sp modelId="{E5181CBF-86A3-4A54-9BEE-D3E37DC59123}">
      <dsp:nvSpPr>
        <dsp:cNvPr id="0" name=""/>
        <dsp:cNvSpPr/>
      </dsp:nvSpPr>
      <dsp:spPr>
        <a:xfrm>
          <a:off x="0" y="2949494"/>
          <a:ext cx="4614759" cy="1210498"/>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645DBD-D816-45E0-9F94-997995E486CB}">
      <dsp:nvSpPr>
        <dsp:cNvPr id="0" name=""/>
        <dsp:cNvSpPr/>
      </dsp:nvSpPr>
      <dsp:spPr>
        <a:xfrm>
          <a:off x="366533" y="3221857"/>
          <a:ext cx="666425" cy="665774"/>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01E624-843B-4121-9015-DCE61BBDAD3E}">
      <dsp:nvSpPr>
        <dsp:cNvPr id="0" name=""/>
        <dsp:cNvSpPr/>
      </dsp:nvSpPr>
      <dsp:spPr>
        <a:xfrm>
          <a:off x="1399492" y="2949494"/>
          <a:ext cx="3086688" cy="12116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236" tIns="128236" rIns="128236" bIns="128236" numCol="1" spcCol="1270" anchor="ctr" anchorCtr="0">
          <a:noAutofit/>
        </a:bodyPr>
        <a:lstStyle/>
        <a:p>
          <a:pPr marL="0" lvl="0" indent="0" algn="l" defTabSz="800100">
            <a:lnSpc>
              <a:spcPct val="100000"/>
            </a:lnSpc>
            <a:spcBef>
              <a:spcPct val="0"/>
            </a:spcBef>
            <a:spcAft>
              <a:spcPct val="35000"/>
            </a:spcAft>
            <a:buNone/>
          </a:pPr>
          <a:r>
            <a:rPr lang="en-CA" sz="1800" kern="1200" dirty="0">
              <a:solidFill>
                <a:schemeClr val="accent1"/>
              </a:solidFill>
            </a:rPr>
            <a:t>Promote self-care and teamwork to enhance staff well-being and patient outcomes</a:t>
          </a:r>
          <a:endParaRPr lang="en-US" sz="1800" kern="1200" dirty="0">
            <a:solidFill>
              <a:schemeClr val="accent1"/>
            </a:solidFill>
          </a:endParaRPr>
        </a:p>
      </dsp:txBody>
      <dsp:txXfrm>
        <a:off x="1399492" y="2949494"/>
        <a:ext cx="3086688" cy="121168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03B6344-745B-429A-8053-5691C140AE6F}" type="datetimeFigureOut">
              <a:rPr lang="en-CA" smtClean="0"/>
              <a:t>2026-06-18</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7276E4C-7357-40F2-9348-6FA95523B90F}" type="slidenum">
              <a:rPr lang="en-CA" smtClean="0"/>
              <a:t>‹#›</a:t>
            </a:fld>
            <a:endParaRPr lang="en-CA"/>
          </a:p>
        </p:txBody>
      </p:sp>
    </p:spTree>
    <p:extLst>
      <p:ext uri="{BB962C8B-B14F-4D97-AF65-F5344CB8AC3E}">
        <p14:creationId xmlns:p14="http://schemas.microsoft.com/office/powerpoint/2010/main" val="3417287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Refer to previous modules – recap (include participation remarks – perhaps have flip chart sheets posted – to demonstrate how far we what come and provide intro this module. </a:t>
            </a:r>
          </a:p>
          <a:p>
            <a:endParaRPr lang="en-CA" dirty="0"/>
          </a:p>
        </p:txBody>
      </p:sp>
      <p:sp>
        <p:nvSpPr>
          <p:cNvPr id="4" name="Slide Number Placeholder 3"/>
          <p:cNvSpPr>
            <a:spLocks noGrp="1"/>
          </p:cNvSpPr>
          <p:nvPr>
            <p:ph type="sldNum" sz="quarter" idx="5"/>
          </p:nvPr>
        </p:nvSpPr>
        <p:spPr/>
        <p:txBody>
          <a:bodyPr/>
          <a:lstStyle/>
          <a:p>
            <a:fld id="{07276E4C-7357-40F2-9348-6FA95523B90F}" type="slidenum">
              <a:rPr lang="en-CA" smtClean="0"/>
              <a:t>1</a:t>
            </a:fld>
            <a:endParaRPr lang="en-CA"/>
          </a:p>
        </p:txBody>
      </p:sp>
    </p:spTree>
    <p:extLst>
      <p:ext uri="{BB962C8B-B14F-4D97-AF65-F5344CB8AC3E}">
        <p14:creationId xmlns:p14="http://schemas.microsoft.com/office/powerpoint/2010/main" val="31880941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Open it up for group discussion – what psychological or physical impact do you see/feel while doing this work?  Animation for comments from research – again compare with participant answers.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We often find ourselves questioning our actions and interactions, feeling badly if things didn’t go as planned. Some of us have a hard time taking compliments and praises from others – tougher time finding the positives. This is a lack of self-compassion and something we will work on. How can we extend the same compassion to ourselves that we do for others? </a:t>
            </a:r>
          </a:p>
          <a:p>
            <a:endParaRPr lang="en-CA" dirty="0"/>
          </a:p>
        </p:txBody>
      </p:sp>
      <p:sp>
        <p:nvSpPr>
          <p:cNvPr id="4" name="Slide Number Placeholder 3"/>
          <p:cNvSpPr>
            <a:spLocks noGrp="1"/>
          </p:cNvSpPr>
          <p:nvPr>
            <p:ph type="sldNum" sz="quarter" idx="5"/>
          </p:nvPr>
        </p:nvSpPr>
        <p:spPr/>
        <p:txBody>
          <a:bodyPr/>
          <a:lstStyle/>
          <a:p>
            <a:fld id="{07276E4C-7357-40F2-9348-6FA95523B90F}" type="slidenum">
              <a:rPr lang="en-CA" smtClean="0"/>
              <a:t>10</a:t>
            </a:fld>
            <a:endParaRPr lang="en-CA"/>
          </a:p>
        </p:txBody>
      </p:sp>
    </p:spTree>
    <p:extLst>
      <p:ext uri="{BB962C8B-B14F-4D97-AF65-F5344CB8AC3E}">
        <p14:creationId xmlns:p14="http://schemas.microsoft.com/office/powerpoint/2010/main" val="924926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Participant manual – Sellf Compassion Guidebook (Champlain Hospice). Provide an opportunity to “Check in” with their bodies – think about a typical workday – what do you feel as you go about your work? Especially when supporting clients at end of life. </a:t>
            </a:r>
          </a:p>
          <a:p>
            <a:r>
              <a:rPr lang="en-CA" dirty="0"/>
              <a:t>“Fight or Flight reactions”</a:t>
            </a:r>
          </a:p>
        </p:txBody>
      </p:sp>
      <p:sp>
        <p:nvSpPr>
          <p:cNvPr id="4" name="Slide Number Placeholder 3"/>
          <p:cNvSpPr>
            <a:spLocks noGrp="1"/>
          </p:cNvSpPr>
          <p:nvPr>
            <p:ph type="sldNum" sz="quarter" idx="5"/>
          </p:nvPr>
        </p:nvSpPr>
        <p:spPr/>
        <p:txBody>
          <a:bodyPr/>
          <a:lstStyle/>
          <a:p>
            <a:fld id="{95F41A22-2CED-41A9-870B-E170FB1B4DE1}" type="slidenum">
              <a:rPr lang="en-CA" smtClean="0"/>
              <a:t>11</a:t>
            </a:fld>
            <a:endParaRPr lang="en-CA"/>
          </a:p>
        </p:txBody>
      </p:sp>
    </p:spTree>
    <p:extLst>
      <p:ext uri="{BB962C8B-B14F-4D97-AF65-F5344CB8AC3E}">
        <p14:creationId xmlns:p14="http://schemas.microsoft.com/office/powerpoint/2010/main" val="9911321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Formal Support: </a:t>
            </a:r>
            <a:r>
              <a:rPr lang="en-CA" sz="1200" dirty="0">
                <a:solidFill>
                  <a:schemeClr val="tx2"/>
                </a:solidFill>
              </a:rPr>
              <a:t>Desired resources include paid time off from work following difficult deaths (younger deaths, unexpected deaths, and prolonged suffering prior to death); designated time and space to grieve at work – start of meetings, take the opportunity to share the names of those clients that have died – share the moment  - talk about the stories – who they were as a person; structured debriefings and support groups; and availability of professional grief counselling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Informal Support: </a:t>
            </a:r>
            <a:r>
              <a:rPr lang="en-CA" sz="1200" dirty="0">
                <a:solidFill>
                  <a:schemeClr val="tx2"/>
                </a:solidFill>
              </a:rPr>
              <a:t>Colleagues provide the most meaningful support where shared experiences foster understanding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Personal Self-Care and Finding Meaning: </a:t>
            </a:r>
            <a:r>
              <a:rPr lang="en-CA" sz="1800" dirty="0">
                <a:solidFill>
                  <a:schemeClr val="tx2"/>
                </a:solidFill>
              </a:rPr>
              <a:t>Self-care strategies such as outdoor activities, spending time with pets, or relaxing through music, massages etc.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sz="1800" dirty="0">
                <a:solidFill>
                  <a:schemeClr val="tx2"/>
                </a:solidFill>
              </a:rPr>
              <a:t>Remembering deceased patients through personal rituals</a:t>
            </a:r>
          </a:p>
          <a:p>
            <a:r>
              <a:rPr lang="en-CA" dirty="0"/>
              <a:t>Talk about the good/sad/and bad things.</a:t>
            </a:r>
          </a:p>
          <a:p>
            <a:r>
              <a:rPr lang="en-CA" dirty="0"/>
              <a:t>Sharing stories – funny moments – we coach families to do this around the bedside, but do we give ourselves permission to do this? </a:t>
            </a:r>
          </a:p>
        </p:txBody>
      </p:sp>
      <p:sp>
        <p:nvSpPr>
          <p:cNvPr id="4" name="Slide Number Placeholder 3"/>
          <p:cNvSpPr>
            <a:spLocks noGrp="1"/>
          </p:cNvSpPr>
          <p:nvPr>
            <p:ph type="sldNum" sz="quarter" idx="5"/>
          </p:nvPr>
        </p:nvSpPr>
        <p:spPr/>
        <p:txBody>
          <a:bodyPr/>
          <a:lstStyle/>
          <a:p>
            <a:fld id="{07276E4C-7357-40F2-9348-6FA95523B90F}" type="slidenum">
              <a:rPr lang="en-CA" smtClean="0"/>
              <a:t>12</a:t>
            </a:fld>
            <a:endParaRPr lang="en-CA"/>
          </a:p>
        </p:txBody>
      </p:sp>
    </p:spTree>
    <p:extLst>
      <p:ext uri="{BB962C8B-B14F-4D97-AF65-F5344CB8AC3E}">
        <p14:creationId xmlns:p14="http://schemas.microsoft.com/office/powerpoint/2010/main" val="29316482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Refer to “putting a box around it” – this is the problem when we don’t “open up the box” later!!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We need to deal with those feelings....even if it is quickly – cleansing breath/box breathing etc. </a:t>
            </a:r>
          </a:p>
          <a:p>
            <a:endParaRPr lang="en-CA" dirty="0"/>
          </a:p>
        </p:txBody>
      </p:sp>
      <p:sp>
        <p:nvSpPr>
          <p:cNvPr id="4" name="Slide Number Placeholder 3"/>
          <p:cNvSpPr>
            <a:spLocks noGrp="1"/>
          </p:cNvSpPr>
          <p:nvPr>
            <p:ph type="sldNum" sz="quarter" idx="5"/>
          </p:nvPr>
        </p:nvSpPr>
        <p:spPr/>
        <p:txBody>
          <a:bodyPr/>
          <a:lstStyle/>
          <a:p>
            <a:fld id="{07276E4C-7357-40F2-9348-6FA95523B90F}" type="slidenum">
              <a:rPr lang="en-CA" smtClean="0"/>
              <a:t>13</a:t>
            </a:fld>
            <a:endParaRPr lang="en-CA"/>
          </a:p>
        </p:txBody>
      </p:sp>
    </p:spTree>
    <p:extLst>
      <p:ext uri="{BB962C8B-B14F-4D97-AF65-F5344CB8AC3E}">
        <p14:creationId xmlns:p14="http://schemas.microsoft.com/office/powerpoint/2010/main" val="30069130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The 2</a:t>
            </a:r>
            <a:r>
              <a:rPr lang="en-CA" baseline="30000" dirty="0"/>
              <a:t>nd</a:t>
            </a:r>
            <a:r>
              <a:rPr lang="en-CA" dirty="0"/>
              <a:t> half of our module will be “the work” – we understand the grieving process – now we are going to work on strengthening our ability to cope and work as a team to support each other. </a:t>
            </a:r>
          </a:p>
          <a:p>
            <a:r>
              <a:rPr lang="en-CA" dirty="0"/>
              <a:t>You need to start exercising what you need. No one can do this for you!</a:t>
            </a:r>
          </a:p>
        </p:txBody>
      </p:sp>
      <p:sp>
        <p:nvSpPr>
          <p:cNvPr id="4" name="Slide Number Placeholder 3"/>
          <p:cNvSpPr>
            <a:spLocks noGrp="1"/>
          </p:cNvSpPr>
          <p:nvPr>
            <p:ph type="sldNum" sz="quarter" idx="5"/>
          </p:nvPr>
        </p:nvSpPr>
        <p:spPr/>
        <p:txBody>
          <a:bodyPr/>
          <a:lstStyle/>
          <a:p>
            <a:fld id="{95F41A22-2CED-41A9-870B-E170FB1B4DE1}" type="slidenum">
              <a:rPr lang="en-CA" smtClean="0"/>
              <a:t>14</a:t>
            </a:fld>
            <a:endParaRPr lang="en-CA"/>
          </a:p>
        </p:txBody>
      </p:sp>
    </p:spTree>
    <p:extLst>
      <p:ext uri="{BB962C8B-B14F-4D97-AF65-F5344CB8AC3E}">
        <p14:creationId xmlns:p14="http://schemas.microsoft.com/office/powerpoint/2010/main" val="3846705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This quote comes from the Self-Compassion handbook which we will be using for the 2</a:t>
            </a:r>
            <a:r>
              <a:rPr lang="en-CA" baseline="30000" dirty="0"/>
              <a:t>nd</a:t>
            </a:r>
            <a:r>
              <a:rPr lang="en-CA" dirty="0"/>
              <a:t> half. It was developed by Champlain Hospice and is a wonderful resource. We will work on a few facilitated exercises from within the workbook today. We have given you the entire workbook to take home for thoughtful review and completion at your own pace. </a:t>
            </a:r>
          </a:p>
          <a:p>
            <a:r>
              <a:rPr lang="en-CA" dirty="0"/>
              <a:t>We need to allow ourselves the counter-balance: See the positives; See your role as spreading hope and happiness in a difficult situation; accept gratitude; accept recognition of achievement. If you start allowing the counter-balance, you will start to feel a sense of fulfillment. </a:t>
            </a:r>
          </a:p>
        </p:txBody>
      </p:sp>
      <p:sp>
        <p:nvSpPr>
          <p:cNvPr id="4" name="Slide Number Placeholder 3"/>
          <p:cNvSpPr>
            <a:spLocks noGrp="1"/>
          </p:cNvSpPr>
          <p:nvPr>
            <p:ph type="sldNum" sz="quarter" idx="5"/>
          </p:nvPr>
        </p:nvSpPr>
        <p:spPr/>
        <p:txBody>
          <a:bodyPr/>
          <a:lstStyle/>
          <a:p>
            <a:fld id="{95F41A22-2CED-41A9-870B-E170FB1B4DE1}" type="slidenum">
              <a:rPr lang="en-CA" smtClean="0"/>
              <a:t>15</a:t>
            </a:fld>
            <a:endParaRPr lang="en-CA"/>
          </a:p>
        </p:txBody>
      </p:sp>
    </p:spTree>
    <p:extLst>
      <p:ext uri="{BB962C8B-B14F-4D97-AF65-F5344CB8AC3E}">
        <p14:creationId xmlns:p14="http://schemas.microsoft.com/office/powerpoint/2010/main" val="307722720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3A3CA-4256-CE10-E58B-299EB77B51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B5A405-9780-D0FD-CD3B-58042B95D0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8FB82A-4F19-96CA-A32E-C8E232594962}"/>
              </a:ext>
            </a:extLst>
          </p:cNvPr>
          <p:cNvSpPr>
            <a:spLocks noGrp="1"/>
          </p:cNvSpPr>
          <p:nvPr>
            <p:ph type="body" idx="1"/>
          </p:nvPr>
        </p:nvSpPr>
        <p:spPr/>
        <p:txBody>
          <a:bodyPr/>
          <a:lstStyle/>
          <a:p>
            <a:r>
              <a:rPr lang="en-CA" dirty="0"/>
              <a:t>Facilitator notes: Can refer to their guidebook in the participant manual to complete. Review the score and the significance per the bottom of this scale. </a:t>
            </a:r>
          </a:p>
        </p:txBody>
      </p:sp>
      <p:sp>
        <p:nvSpPr>
          <p:cNvPr id="4" name="Slide Number Placeholder 3">
            <a:extLst>
              <a:ext uri="{FF2B5EF4-FFF2-40B4-BE49-F238E27FC236}">
                <a16:creationId xmlns:a16="http://schemas.microsoft.com/office/drawing/2014/main" id="{472AFE6E-330E-D593-6DC0-743A6B313CB1}"/>
              </a:ext>
            </a:extLst>
          </p:cNvPr>
          <p:cNvSpPr>
            <a:spLocks noGrp="1"/>
          </p:cNvSpPr>
          <p:nvPr>
            <p:ph type="sldNum" sz="quarter" idx="5"/>
          </p:nvPr>
        </p:nvSpPr>
        <p:spPr/>
        <p:txBody>
          <a:bodyPr/>
          <a:lstStyle/>
          <a:p>
            <a:fld id="{95F41A22-2CED-41A9-870B-E170FB1B4DE1}" type="slidenum">
              <a:rPr lang="en-CA" smtClean="0"/>
              <a:t>16</a:t>
            </a:fld>
            <a:endParaRPr lang="en-CA"/>
          </a:p>
        </p:txBody>
      </p:sp>
    </p:spTree>
    <p:extLst>
      <p:ext uri="{BB962C8B-B14F-4D97-AF65-F5344CB8AC3E}">
        <p14:creationId xmlns:p14="http://schemas.microsoft.com/office/powerpoint/2010/main" val="9998745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“Think, pair and share” activity</a:t>
            </a:r>
          </a:p>
          <a:p>
            <a:r>
              <a:rPr lang="en-CA" dirty="0"/>
              <a:t>When you are struggling, come back to this reflection and think about it. </a:t>
            </a:r>
          </a:p>
        </p:txBody>
      </p:sp>
      <p:sp>
        <p:nvSpPr>
          <p:cNvPr id="4" name="Slide Number Placeholder 3"/>
          <p:cNvSpPr>
            <a:spLocks noGrp="1"/>
          </p:cNvSpPr>
          <p:nvPr>
            <p:ph type="sldNum" sz="quarter" idx="5"/>
          </p:nvPr>
        </p:nvSpPr>
        <p:spPr/>
        <p:txBody>
          <a:bodyPr/>
          <a:lstStyle/>
          <a:p>
            <a:fld id="{95F41A22-2CED-41A9-870B-E170FB1B4DE1}" type="slidenum">
              <a:rPr lang="en-CA" smtClean="0"/>
              <a:t>17</a:t>
            </a:fld>
            <a:endParaRPr lang="en-CA"/>
          </a:p>
        </p:txBody>
      </p:sp>
    </p:spTree>
    <p:extLst>
      <p:ext uri="{BB962C8B-B14F-4D97-AF65-F5344CB8AC3E}">
        <p14:creationId xmlns:p14="http://schemas.microsoft.com/office/powerpoint/2010/main" val="11044816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Mindfulness invites us to pause long enough to notice what is happening within us – noticing without judgment, without minimizing, and without pushing it aside. When we pay attention in this way, we often become aware of the early signs that we may be carrying too much or beginning to struggle. What indicators have you noticed – in yourself or in others – that might be early signs of struggling? Spend some time here in discussion.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Have you ever gone through a stop sign or red light and thought, wait.....was that a stop sign or a red light? You were just going through the motions with a lack of awareness of your surroundings.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What did I feel? What did I do? Pause long enough to notice what’s happening in us. Clear the chatter and self-talk and check in with yourself. </a:t>
            </a:r>
          </a:p>
        </p:txBody>
      </p:sp>
      <p:sp>
        <p:nvSpPr>
          <p:cNvPr id="4" name="Slide Number Placeholder 3"/>
          <p:cNvSpPr>
            <a:spLocks noGrp="1"/>
          </p:cNvSpPr>
          <p:nvPr>
            <p:ph type="sldNum" sz="quarter" idx="5"/>
          </p:nvPr>
        </p:nvSpPr>
        <p:spPr/>
        <p:txBody>
          <a:bodyPr/>
          <a:lstStyle/>
          <a:p>
            <a:fld id="{95F41A22-2CED-41A9-870B-E170FB1B4DE1}" type="slidenum">
              <a:rPr lang="en-CA" smtClean="0"/>
              <a:t>18</a:t>
            </a:fld>
            <a:endParaRPr lang="en-CA"/>
          </a:p>
        </p:txBody>
      </p:sp>
    </p:spTree>
    <p:extLst>
      <p:ext uri="{BB962C8B-B14F-4D97-AF65-F5344CB8AC3E}">
        <p14:creationId xmlns:p14="http://schemas.microsoft.com/office/powerpoint/2010/main" val="33442956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Prior to playing the video, thank everyone for sharing. What we just named are the signals that call for something essential: self-compassion. The ability to meet our own suffering with understanding, softness, and support – the same way we show compassion to the people we care for everyday. To explore this, we’re going to watch a short video on self-compassion. As you watch, I invite you to consider: What would it look like if you offered yourself the same gentleness you offer others?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After the video, close with a reflective activity: You’ll create your own six-word story – a phrase, a truth, or a reminder you want to carry with you. You’ll write your six words on a stone. The stone becomes a small anchor – something grounded, steady, and tangible (but not heavy) to remind you of what you chose to hold onto moving forward. </a:t>
            </a:r>
          </a:p>
          <a:p>
            <a:endParaRPr lang="en-CA" dirty="0"/>
          </a:p>
        </p:txBody>
      </p:sp>
      <p:sp>
        <p:nvSpPr>
          <p:cNvPr id="4" name="Slide Number Placeholder 3"/>
          <p:cNvSpPr>
            <a:spLocks noGrp="1"/>
          </p:cNvSpPr>
          <p:nvPr>
            <p:ph type="sldNum" sz="quarter" idx="5"/>
          </p:nvPr>
        </p:nvSpPr>
        <p:spPr/>
        <p:txBody>
          <a:bodyPr/>
          <a:lstStyle/>
          <a:p>
            <a:fld id="{07276E4C-7357-40F2-9348-6FA95523B90F}" type="slidenum">
              <a:rPr lang="en-CA" smtClean="0"/>
              <a:t>19</a:t>
            </a:fld>
            <a:endParaRPr lang="en-CA"/>
          </a:p>
        </p:txBody>
      </p:sp>
    </p:spTree>
    <p:extLst>
      <p:ext uri="{BB962C8B-B14F-4D97-AF65-F5344CB8AC3E}">
        <p14:creationId xmlns:p14="http://schemas.microsoft.com/office/powerpoint/2010/main" val="579011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Isn’t this so true. When there are pumps that are alarming, or our TV/computer aren’t working quite right – we shut it down and re-boot it. We need to start doing this with ourselves! </a:t>
            </a:r>
          </a:p>
        </p:txBody>
      </p:sp>
      <p:sp>
        <p:nvSpPr>
          <p:cNvPr id="4" name="Slide Number Placeholder 3"/>
          <p:cNvSpPr>
            <a:spLocks noGrp="1"/>
          </p:cNvSpPr>
          <p:nvPr>
            <p:ph type="sldNum" sz="quarter" idx="5"/>
          </p:nvPr>
        </p:nvSpPr>
        <p:spPr/>
        <p:txBody>
          <a:bodyPr/>
          <a:lstStyle/>
          <a:p>
            <a:fld id="{07276E4C-7357-40F2-9348-6FA95523B90F}" type="slidenum">
              <a:rPr lang="en-CA" smtClean="0"/>
              <a:t>2</a:t>
            </a:fld>
            <a:endParaRPr lang="en-CA"/>
          </a:p>
        </p:txBody>
      </p:sp>
    </p:spTree>
    <p:extLst>
      <p:ext uri="{BB962C8B-B14F-4D97-AF65-F5344CB8AC3E}">
        <p14:creationId xmlns:p14="http://schemas.microsoft.com/office/powerpoint/2010/main" val="20556617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Supporting Self Care Wrap up summary. Take some time to tie in material, discussion and activities used throughout the modules. Provide an opportunity for the group to discuss with each other how they will make commitments to each other  - how they will support and check in with each other.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Leadership presence at wrap up – how will this be made part of the regular process – formalize it and continue to drive it for sustainability. </a:t>
            </a:r>
          </a:p>
          <a:p>
            <a:endParaRPr lang="en-CA" dirty="0"/>
          </a:p>
        </p:txBody>
      </p:sp>
      <p:sp>
        <p:nvSpPr>
          <p:cNvPr id="4" name="Slide Number Placeholder 3"/>
          <p:cNvSpPr>
            <a:spLocks noGrp="1"/>
          </p:cNvSpPr>
          <p:nvPr>
            <p:ph type="sldNum" sz="quarter" idx="5"/>
          </p:nvPr>
        </p:nvSpPr>
        <p:spPr/>
        <p:txBody>
          <a:bodyPr/>
          <a:lstStyle/>
          <a:p>
            <a:fld id="{95F41A22-2CED-41A9-870B-E170FB1B4DE1}" type="slidenum">
              <a:rPr lang="en-CA" smtClean="0"/>
              <a:t>20</a:t>
            </a:fld>
            <a:endParaRPr lang="en-CA"/>
          </a:p>
        </p:txBody>
      </p:sp>
    </p:spTree>
    <p:extLst>
      <p:ext uri="{BB962C8B-B14F-4D97-AF65-F5344CB8AC3E}">
        <p14:creationId xmlns:p14="http://schemas.microsoft.com/office/powerpoint/2010/main" val="4546425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r>
              <a:rPr lang="en-CA" dirty="0"/>
              <a:t>Facilitator Notes: Refer to the picture – the rest of the road is hidden – what will be everyone’s next step on their learning journey – what are they taking away? Small intention or practice change or further learning? </a:t>
            </a:r>
          </a:p>
          <a:p>
            <a:r>
              <a:rPr lang="en-CA" dirty="0"/>
              <a:t>Thank everyone and close.  </a:t>
            </a:r>
          </a:p>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F6FA6F-9305-44E8-97EB-87DD121635F5}" type="slidenum">
              <a:rPr kumimoji="0" lang="en-CA"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CA"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8835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Refer to the picture – sometimes we pay attention to only the surface of an individual – we say the “pat” answers “I’m fine” – but what's reflected below the surface?</a:t>
            </a:r>
          </a:p>
          <a:p>
            <a:r>
              <a:rPr lang="en-CA" dirty="0"/>
              <a:t>Facilitators will need to ensure everyone is being seen and heard throughout the modules – referring to previous comments/discussions.  </a:t>
            </a:r>
          </a:p>
          <a:p>
            <a:r>
              <a:rPr lang="en-CA" dirty="0"/>
              <a:t>Leadership support is important here – what is our commitment to supporting self-care?</a:t>
            </a:r>
          </a:p>
          <a:p>
            <a:r>
              <a:rPr lang="en-CA" dirty="0"/>
              <a:t>What ideas for small impactful change could be accomplished given the realities of our work settings – open discussion based on last question. </a:t>
            </a:r>
          </a:p>
        </p:txBody>
      </p:sp>
      <p:sp>
        <p:nvSpPr>
          <p:cNvPr id="4" name="Slide Number Placeholder 3"/>
          <p:cNvSpPr>
            <a:spLocks noGrp="1"/>
          </p:cNvSpPr>
          <p:nvPr>
            <p:ph type="sldNum" sz="quarter" idx="5"/>
          </p:nvPr>
        </p:nvSpPr>
        <p:spPr/>
        <p:txBody>
          <a:bodyPr/>
          <a:lstStyle/>
          <a:p>
            <a:fld id="{95F41A22-2CED-41A9-870B-E170FB1B4DE1}" type="slidenum">
              <a:rPr lang="en-CA" smtClean="0"/>
              <a:t>3</a:t>
            </a:fld>
            <a:endParaRPr lang="en-CA"/>
          </a:p>
        </p:txBody>
      </p:sp>
    </p:spTree>
    <p:extLst>
      <p:ext uri="{BB962C8B-B14F-4D97-AF65-F5344CB8AC3E}">
        <p14:creationId xmlns:p14="http://schemas.microsoft.com/office/powerpoint/2010/main" val="572387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Grief work is heart work  - it can feel so heavy – like a large stone we carry around. A study looking at the Grieving Process for Nurses noted 85% of nurses experienced significant emotional distress, 70% reported impaired work performance, and 60% utilized some form of support or coping strategy. </a:t>
            </a:r>
          </a:p>
        </p:txBody>
      </p:sp>
      <p:sp>
        <p:nvSpPr>
          <p:cNvPr id="4" name="Slide Number Placeholder 3"/>
          <p:cNvSpPr>
            <a:spLocks noGrp="1"/>
          </p:cNvSpPr>
          <p:nvPr>
            <p:ph type="sldNum" sz="quarter" idx="5"/>
          </p:nvPr>
        </p:nvSpPr>
        <p:spPr/>
        <p:txBody>
          <a:bodyPr/>
          <a:lstStyle/>
          <a:p>
            <a:fld id="{95F41A22-2CED-41A9-870B-E170FB1B4DE1}" type="slidenum">
              <a:rPr lang="en-CA" smtClean="0"/>
              <a:t>4</a:t>
            </a:fld>
            <a:endParaRPr lang="en-CA"/>
          </a:p>
        </p:txBody>
      </p:sp>
    </p:spTree>
    <p:extLst>
      <p:ext uri="{BB962C8B-B14F-4D97-AF65-F5344CB8AC3E}">
        <p14:creationId xmlns:p14="http://schemas.microsoft.com/office/powerpoint/2010/main" val="3190185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Any “safety nets” – mechanisms in place? As nurses, we can’t see our own stress or behavior in ourselves in order to respond. We aren’t trained as counsellors and we can’t counsel ourselves. Everything we do everyday takes a toll.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We need to enter this very vulnerable space and encourage sharing – “I’m really worried about you” – ensure this space is protected and safe.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Talking to people who understand and working with people who have had this experience can be a source of informal support.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As healthcare providers we can be traumatized by witnessing someone’s dying journey – we talked about this in anticipatory grief – witnessing all those losses before someone dies. </a:t>
            </a:r>
          </a:p>
          <a:p>
            <a:endParaRPr lang="en-CA" dirty="0"/>
          </a:p>
        </p:txBody>
      </p:sp>
      <p:sp>
        <p:nvSpPr>
          <p:cNvPr id="4" name="Slide Number Placeholder 3"/>
          <p:cNvSpPr>
            <a:spLocks noGrp="1"/>
          </p:cNvSpPr>
          <p:nvPr>
            <p:ph type="sldNum" sz="quarter" idx="5"/>
          </p:nvPr>
        </p:nvSpPr>
        <p:spPr/>
        <p:txBody>
          <a:bodyPr/>
          <a:lstStyle/>
          <a:p>
            <a:fld id="{07276E4C-7357-40F2-9348-6FA95523B90F}" type="slidenum">
              <a:rPr lang="en-CA" smtClean="0"/>
              <a:t>5</a:t>
            </a:fld>
            <a:endParaRPr lang="en-CA"/>
          </a:p>
        </p:txBody>
      </p:sp>
    </p:spTree>
    <p:extLst>
      <p:ext uri="{BB962C8B-B14F-4D97-AF65-F5344CB8AC3E}">
        <p14:creationId xmlns:p14="http://schemas.microsoft.com/office/powerpoint/2010/main" val="8146794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“There are days when their grief settles into you. Like a stone in deep water – silent, heavy, pulling at the parts of you. You keep steady for everyone else. And still, you return. Not because the weight is light, but because love, in its truest form, is the courage to shoulder what another cannot carry alone”.  (Author – Unknown). Read this short excerpt to begin discussion around professional grief. What are your experiences in the community?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Journeying with.....</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Supporting with.....</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Advocating with....</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Our patients and families can feel helpless without our help to navigate them through – “what to expect”</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We see and witness the struggle – our patients’ loss of a job/work; loss of a role etc. Having to accept help and equipment (hospital bed/commode etc.)</a:t>
            </a:r>
          </a:p>
          <a:p>
            <a:endParaRPr lang="en-CA" dirty="0"/>
          </a:p>
        </p:txBody>
      </p:sp>
      <p:sp>
        <p:nvSpPr>
          <p:cNvPr id="4" name="Slide Number Placeholder 3"/>
          <p:cNvSpPr>
            <a:spLocks noGrp="1"/>
          </p:cNvSpPr>
          <p:nvPr>
            <p:ph type="sldNum" sz="quarter" idx="5"/>
          </p:nvPr>
        </p:nvSpPr>
        <p:spPr/>
        <p:txBody>
          <a:bodyPr/>
          <a:lstStyle/>
          <a:p>
            <a:fld id="{07276E4C-7357-40F2-9348-6FA95523B90F}" type="slidenum">
              <a:rPr lang="en-CA" smtClean="0"/>
              <a:t>6</a:t>
            </a:fld>
            <a:endParaRPr lang="en-CA"/>
          </a:p>
        </p:txBody>
      </p:sp>
    </p:spTree>
    <p:extLst>
      <p:ext uri="{BB962C8B-B14F-4D97-AF65-F5344CB8AC3E}">
        <p14:creationId xmlns:p14="http://schemas.microsoft.com/office/powerpoint/2010/main" val="4781607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Facilitator Notes: Allow for discussion around what nurses consider “a good death” – what does this look like to them? Contrast to what nurses perceive “a bad death” looks like. Animations for what research supports. See how closely the comments matched. What can we add to these from practice?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Good death – “Happens just they way they want, when they want”. They were given a chance for closure. A chance to say good-bye. Family around them. </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However, we must realize our own biases as to what we consider a good vs. bad death. We might think a transfer at PPS 10% out of hospital might be a bad death, but to that person and family that were able to be at home, that might be a good death. This is why it is important to ask ahead: What is important to you? What would you be willing to go through for more time/time at home etc. What would you rather have.....</a:t>
            </a:r>
          </a:p>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Bottom line: What is suffering for them. These questions can improve communication and trust with patients and families – check in with them. </a:t>
            </a:r>
          </a:p>
          <a:p>
            <a:endParaRPr lang="en-CA" dirty="0"/>
          </a:p>
        </p:txBody>
      </p:sp>
      <p:sp>
        <p:nvSpPr>
          <p:cNvPr id="4" name="Slide Number Placeholder 3"/>
          <p:cNvSpPr>
            <a:spLocks noGrp="1"/>
          </p:cNvSpPr>
          <p:nvPr>
            <p:ph type="sldNum" sz="quarter" idx="5"/>
          </p:nvPr>
        </p:nvSpPr>
        <p:spPr/>
        <p:txBody>
          <a:bodyPr/>
          <a:lstStyle/>
          <a:p>
            <a:fld id="{07276E4C-7357-40F2-9348-6FA95523B90F}" type="slidenum">
              <a:rPr lang="en-CA" smtClean="0"/>
              <a:t>7</a:t>
            </a:fld>
            <a:endParaRPr lang="en-CA"/>
          </a:p>
        </p:txBody>
      </p:sp>
    </p:spTree>
    <p:extLst>
      <p:ext uri="{BB962C8B-B14F-4D97-AF65-F5344CB8AC3E}">
        <p14:creationId xmlns:p14="http://schemas.microsoft.com/office/powerpoint/2010/main" val="26418287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a:t>
            </a:r>
          </a:p>
          <a:p>
            <a:r>
              <a:rPr lang="en-CA" dirty="0"/>
              <a:t>Define presenteeism: Lacking the conditions to be fully present at work. Our bodies are present at work and going through the motions/tasks, but we have “checked out” – the need for rest and leave for various reasons</a:t>
            </a:r>
          </a:p>
          <a:p>
            <a:r>
              <a:rPr lang="en-CA" dirty="0"/>
              <a:t>Discuss “putting a box around it” – still doing the job – never opening it can lead to compassion fatigue. We need to box it then unbox it and work through it when we have space and time to do this.  </a:t>
            </a:r>
          </a:p>
          <a:p>
            <a:r>
              <a:rPr lang="en-CA" dirty="0"/>
              <a:t>“Unboxing” – Do we have the motivation, means and opportunity to do this? Are we in a safe place? </a:t>
            </a:r>
          </a:p>
          <a:p>
            <a:endParaRPr lang="en-CA" dirty="0"/>
          </a:p>
        </p:txBody>
      </p:sp>
      <p:sp>
        <p:nvSpPr>
          <p:cNvPr id="4" name="Slide Number Placeholder 3"/>
          <p:cNvSpPr>
            <a:spLocks noGrp="1"/>
          </p:cNvSpPr>
          <p:nvPr>
            <p:ph type="sldNum" sz="quarter" idx="5"/>
          </p:nvPr>
        </p:nvSpPr>
        <p:spPr/>
        <p:txBody>
          <a:bodyPr/>
          <a:lstStyle/>
          <a:p>
            <a:fld id="{07276E4C-7357-40F2-9348-6FA95523B90F}" type="slidenum">
              <a:rPr lang="en-CA" smtClean="0"/>
              <a:t>8</a:t>
            </a:fld>
            <a:endParaRPr lang="en-CA"/>
          </a:p>
        </p:txBody>
      </p:sp>
    </p:spTree>
    <p:extLst>
      <p:ext uri="{BB962C8B-B14F-4D97-AF65-F5344CB8AC3E}">
        <p14:creationId xmlns:p14="http://schemas.microsoft.com/office/powerpoint/2010/main" val="29497421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Facilitator Notes: “This is the current life we live in – how do we deal with it?”  We witness the challenges in practice – how do we cope?</a:t>
            </a:r>
          </a:p>
        </p:txBody>
      </p:sp>
      <p:sp>
        <p:nvSpPr>
          <p:cNvPr id="4" name="Slide Number Placeholder 3"/>
          <p:cNvSpPr>
            <a:spLocks noGrp="1"/>
          </p:cNvSpPr>
          <p:nvPr>
            <p:ph type="sldNum" sz="quarter" idx="5"/>
          </p:nvPr>
        </p:nvSpPr>
        <p:spPr/>
        <p:txBody>
          <a:bodyPr/>
          <a:lstStyle/>
          <a:p>
            <a:fld id="{95F41A22-2CED-41A9-870B-E170FB1B4DE1}" type="slidenum">
              <a:rPr lang="en-CA" smtClean="0"/>
              <a:t>9</a:t>
            </a:fld>
            <a:endParaRPr lang="en-CA"/>
          </a:p>
        </p:txBody>
      </p:sp>
    </p:spTree>
    <p:extLst>
      <p:ext uri="{BB962C8B-B14F-4D97-AF65-F5344CB8AC3E}">
        <p14:creationId xmlns:p14="http://schemas.microsoft.com/office/powerpoint/2010/main" val="2736652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D363E-6972-44AC-A9F5-19119B809703}"/>
              </a:ext>
            </a:extLst>
          </p:cNvPr>
          <p:cNvSpPr>
            <a:spLocks noGrp="1"/>
          </p:cNvSpPr>
          <p:nvPr>
            <p:ph type="ctrTitle"/>
          </p:nvPr>
        </p:nvSpPr>
        <p:spPr>
          <a:xfrm>
            <a:off x="1524000" y="1122363"/>
            <a:ext cx="9144000" cy="1914446"/>
          </a:xfrm>
          <a:prstGeom prst="rect">
            <a:avLst/>
          </a:prstGeom>
        </p:spPr>
        <p:txBody>
          <a:bodyPr anchor="b"/>
          <a:lstStyle>
            <a:lvl1pPr algn="ctr">
              <a:defRPr sz="5400"/>
            </a:lvl1pPr>
          </a:lstStyle>
          <a:p>
            <a:r>
              <a:rPr lang="en-US"/>
              <a:t>Click to edit Master title style</a:t>
            </a:r>
            <a:endParaRPr lang="en-CA" dirty="0"/>
          </a:p>
        </p:txBody>
      </p:sp>
      <p:sp>
        <p:nvSpPr>
          <p:cNvPr id="3" name="Subtitle 2">
            <a:extLst>
              <a:ext uri="{FF2B5EF4-FFF2-40B4-BE49-F238E27FC236}">
                <a16:creationId xmlns:a16="http://schemas.microsoft.com/office/drawing/2014/main" id="{4B109AC4-1997-4DE3-9C33-86A40E931FC6}"/>
              </a:ext>
            </a:extLst>
          </p:cNvPr>
          <p:cNvSpPr>
            <a:spLocks noGrp="1"/>
          </p:cNvSpPr>
          <p:nvPr>
            <p:ph type="subTitle" idx="1"/>
          </p:nvPr>
        </p:nvSpPr>
        <p:spPr>
          <a:xfrm>
            <a:off x="1524000" y="3139282"/>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dirty="0"/>
          </a:p>
        </p:txBody>
      </p:sp>
      <p:sp>
        <p:nvSpPr>
          <p:cNvPr id="4" name="Date Placeholder 3">
            <a:extLst>
              <a:ext uri="{FF2B5EF4-FFF2-40B4-BE49-F238E27FC236}">
                <a16:creationId xmlns:a16="http://schemas.microsoft.com/office/drawing/2014/main" id="{97099991-6100-487E-91C4-EAEFEBEC6F84}"/>
              </a:ext>
            </a:extLst>
          </p:cNvPr>
          <p:cNvSpPr>
            <a:spLocks noGrp="1"/>
          </p:cNvSpPr>
          <p:nvPr>
            <p:ph type="dt" sz="half" idx="10"/>
          </p:nvPr>
        </p:nvSpPr>
        <p:spPr>
          <a:xfrm>
            <a:off x="838200" y="6492875"/>
            <a:ext cx="2743200" cy="365125"/>
          </a:xfrm>
        </p:spPr>
        <p:txBody>
          <a:bodyPr/>
          <a:lstStyle/>
          <a:p>
            <a:fld id="{5C80B488-8806-4F7F-84BF-F215DB727E25}" type="datetime1">
              <a:rPr lang="en-CA" smtClean="0"/>
              <a:t>2026-06-18</a:t>
            </a:fld>
            <a:endParaRPr lang="en-CA"/>
          </a:p>
        </p:txBody>
      </p:sp>
      <p:sp>
        <p:nvSpPr>
          <p:cNvPr id="6" name="Slide Number Placeholder 5">
            <a:extLst>
              <a:ext uri="{FF2B5EF4-FFF2-40B4-BE49-F238E27FC236}">
                <a16:creationId xmlns:a16="http://schemas.microsoft.com/office/drawing/2014/main" id="{FE4E2104-8FB0-4F02-804E-296FB9A27068}"/>
              </a:ext>
            </a:extLst>
          </p:cNvPr>
          <p:cNvSpPr>
            <a:spLocks noGrp="1"/>
          </p:cNvSpPr>
          <p:nvPr>
            <p:ph type="sldNum" sz="quarter" idx="12"/>
          </p:nvPr>
        </p:nvSpPr>
        <p:spPr>
          <a:xfrm>
            <a:off x="8610600" y="6492875"/>
            <a:ext cx="2743200" cy="365125"/>
          </a:xfrm>
        </p:spPr>
        <p:txBody>
          <a:bodyPr/>
          <a:lstStyle/>
          <a:p>
            <a:fld id="{9954D2DF-1BF5-4F9E-81F2-6F4B039BE703}" type="slidenum">
              <a:rPr lang="en-CA" smtClean="0"/>
              <a:t>‹#›</a:t>
            </a:fld>
            <a:endParaRPr lang="en-CA"/>
          </a:p>
        </p:txBody>
      </p:sp>
      <p:cxnSp>
        <p:nvCxnSpPr>
          <p:cNvPr id="7" name="Straight Connector 6">
            <a:extLst>
              <a:ext uri="{FF2B5EF4-FFF2-40B4-BE49-F238E27FC236}">
                <a16:creationId xmlns:a16="http://schemas.microsoft.com/office/drawing/2014/main" id="{57DB9658-B3E8-49F3-ABFB-37754ECE198B}"/>
              </a:ext>
            </a:extLst>
          </p:cNvPr>
          <p:cNvCxnSpPr/>
          <p:nvPr/>
        </p:nvCxnSpPr>
        <p:spPr>
          <a:xfrm>
            <a:off x="1230384" y="3036815"/>
            <a:ext cx="973122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21297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8838C4AD-942C-4F05-AC93-28394F3A376E}"/>
              </a:ext>
            </a:extLst>
          </p:cNvPr>
          <p:cNvSpPr>
            <a:spLocks noGrp="1"/>
          </p:cNvSpPr>
          <p:nvPr>
            <p:ph type="pic" sz="quarter" idx="13"/>
          </p:nvPr>
        </p:nvSpPr>
        <p:spPr>
          <a:xfrm>
            <a:off x="703263" y="1131888"/>
            <a:ext cx="6172200" cy="4132262"/>
          </a:xfrm>
          <a:prstGeom prst="rect">
            <a:avLst/>
          </a:prstGeom>
        </p:spPr>
        <p:txBody>
          <a:bodyPr/>
          <a:lstStyle/>
          <a:p>
            <a:r>
              <a:rPr lang="en-US"/>
              <a:t>Click icon to add picture</a:t>
            </a:r>
            <a:endParaRPr lang="en-CA"/>
          </a:p>
        </p:txBody>
      </p:sp>
      <p:sp>
        <p:nvSpPr>
          <p:cNvPr id="5" name="Date Placeholder 4">
            <a:extLst>
              <a:ext uri="{FF2B5EF4-FFF2-40B4-BE49-F238E27FC236}">
                <a16:creationId xmlns:a16="http://schemas.microsoft.com/office/drawing/2014/main" id="{39070477-B807-4634-9FFB-FEA16AD84A89}"/>
              </a:ext>
            </a:extLst>
          </p:cNvPr>
          <p:cNvSpPr>
            <a:spLocks noGrp="1"/>
          </p:cNvSpPr>
          <p:nvPr>
            <p:ph type="dt" sz="half" idx="10"/>
          </p:nvPr>
        </p:nvSpPr>
        <p:spPr/>
        <p:txBody>
          <a:bodyPr/>
          <a:lstStyle/>
          <a:p>
            <a:fld id="{3F8C411B-0DE3-4941-88AA-FCF62470072E}" type="datetime1">
              <a:rPr lang="en-CA" smtClean="0"/>
              <a:t>2026-06-18</a:t>
            </a:fld>
            <a:endParaRPr lang="en-CA"/>
          </a:p>
        </p:txBody>
      </p:sp>
      <p:sp>
        <p:nvSpPr>
          <p:cNvPr id="7" name="Slide Number Placeholder 6">
            <a:extLst>
              <a:ext uri="{FF2B5EF4-FFF2-40B4-BE49-F238E27FC236}">
                <a16:creationId xmlns:a16="http://schemas.microsoft.com/office/drawing/2014/main" id="{934682E9-94D5-44B0-8102-50FDA0F91890}"/>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Title 1">
            <a:extLst>
              <a:ext uri="{FF2B5EF4-FFF2-40B4-BE49-F238E27FC236}">
                <a16:creationId xmlns:a16="http://schemas.microsoft.com/office/drawing/2014/main" id="{A0211F61-5464-4972-B22C-942142B6FC23}"/>
              </a:ext>
            </a:extLst>
          </p:cNvPr>
          <p:cNvSpPr>
            <a:spLocks noGrp="1"/>
          </p:cNvSpPr>
          <p:nvPr>
            <p:ph type="title"/>
          </p:nvPr>
        </p:nvSpPr>
        <p:spPr>
          <a:xfrm>
            <a:off x="7421563" y="457199"/>
            <a:ext cx="3932237" cy="530226"/>
          </a:xfrm>
          <a:prstGeom prst="rect">
            <a:avLst/>
          </a:prstGeom>
        </p:spPr>
        <p:txBody>
          <a:bodyPr/>
          <a:lstStyle>
            <a:lvl1pPr>
              <a:defRPr/>
            </a:lvl1pPr>
          </a:lstStyle>
          <a:p>
            <a:r>
              <a:rPr lang="en-US"/>
              <a:t>Click to edit Master title style</a:t>
            </a:r>
            <a:endParaRPr lang="en-CA" dirty="0"/>
          </a:p>
        </p:txBody>
      </p:sp>
      <p:sp>
        <p:nvSpPr>
          <p:cNvPr id="10" name="Text Placeholder 3">
            <a:extLst>
              <a:ext uri="{FF2B5EF4-FFF2-40B4-BE49-F238E27FC236}">
                <a16:creationId xmlns:a16="http://schemas.microsoft.com/office/drawing/2014/main" id="{6D0E2A60-7504-4A1A-9F4C-9CACF8097BA6}"/>
              </a:ext>
            </a:extLst>
          </p:cNvPr>
          <p:cNvSpPr>
            <a:spLocks noGrp="1"/>
          </p:cNvSpPr>
          <p:nvPr>
            <p:ph type="body" sz="half" idx="2"/>
          </p:nvPr>
        </p:nvSpPr>
        <p:spPr>
          <a:xfrm>
            <a:off x="7269162" y="1434520"/>
            <a:ext cx="4237037" cy="3829398"/>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cxnSp>
        <p:nvCxnSpPr>
          <p:cNvPr id="11" name="Straight Connector 10">
            <a:extLst>
              <a:ext uri="{FF2B5EF4-FFF2-40B4-BE49-F238E27FC236}">
                <a16:creationId xmlns:a16="http://schemas.microsoft.com/office/drawing/2014/main" id="{10C90ED2-0674-400C-8B56-CF8727E0D852}"/>
              </a:ext>
            </a:extLst>
          </p:cNvPr>
          <p:cNvCxnSpPr>
            <a:cxnSpLocks/>
          </p:cNvCxnSpPr>
          <p:nvPr/>
        </p:nvCxnSpPr>
        <p:spPr>
          <a:xfrm>
            <a:off x="7421563" y="1132514"/>
            <a:ext cx="39338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3604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33D8F-71D1-40A1-87A7-08FAB3283936}"/>
              </a:ext>
            </a:extLst>
          </p:cNvPr>
          <p:cNvSpPr>
            <a:spLocks noGrp="1"/>
          </p:cNvSpPr>
          <p:nvPr>
            <p:ph type="dt" sz="half" idx="10"/>
          </p:nvPr>
        </p:nvSpPr>
        <p:spPr/>
        <p:txBody>
          <a:bodyPr/>
          <a:lstStyle/>
          <a:p>
            <a:fld id="{F80B69C6-B86B-4F23-A988-1E1C0068A51E}" type="datetime1">
              <a:rPr lang="en-CA" smtClean="0"/>
              <a:t>2026-06-18</a:t>
            </a:fld>
            <a:endParaRPr lang="en-CA"/>
          </a:p>
        </p:txBody>
      </p:sp>
      <p:sp>
        <p:nvSpPr>
          <p:cNvPr id="3" name="Footer Placeholder 2">
            <a:extLst>
              <a:ext uri="{FF2B5EF4-FFF2-40B4-BE49-F238E27FC236}">
                <a16:creationId xmlns:a16="http://schemas.microsoft.com/office/drawing/2014/main" id="{0ADE00DA-756A-2656-22C2-31AA4805715E}"/>
              </a:ext>
            </a:extLst>
          </p:cNvPr>
          <p:cNvSpPr>
            <a:spLocks noGrp="1"/>
          </p:cNvSpPr>
          <p:nvPr>
            <p:ph type="ftr" sz="quarter" idx="11"/>
          </p:nvPr>
        </p:nvSpPr>
        <p:spPr/>
        <p:txBody>
          <a:bodyPr/>
          <a:lstStyle/>
          <a:p>
            <a:endParaRPr lang="en-CA"/>
          </a:p>
        </p:txBody>
      </p:sp>
      <p:sp>
        <p:nvSpPr>
          <p:cNvPr id="4" name="Slide Number Placeholder 3">
            <a:extLst>
              <a:ext uri="{FF2B5EF4-FFF2-40B4-BE49-F238E27FC236}">
                <a16:creationId xmlns:a16="http://schemas.microsoft.com/office/drawing/2014/main" id="{497BAF67-4EEE-0B6D-E426-2AB8E7061C9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0365853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B559-F09B-BDA4-F53A-4141EB48DC6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8A0DC58-8A8A-A059-4B67-49646D696D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66EC73B-783E-BC6E-B699-7B57399623B9}"/>
              </a:ext>
            </a:extLst>
          </p:cNvPr>
          <p:cNvSpPr>
            <a:spLocks noGrp="1"/>
          </p:cNvSpPr>
          <p:nvPr>
            <p:ph type="dt" sz="half" idx="10"/>
          </p:nvPr>
        </p:nvSpPr>
        <p:spPr/>
        <p:txBody>
          <a:bodyPr/>
          <a:lstStyle/>
          <a:p>
            <a:fld id="{1F24C912-073D-4165-B947-DDF32D78349D}" type="datetime1">
              <a:rPr lang="en-CA" smtClean="0"/>
              <a:t>2026-06-18</a:t>
            </a:fld>
            <a:endParaRPr lang="en-CA"/>
          </a:p>
        </p:txBody>
      </p:sp>
      <p:sp>
        <p:nvSpPr>
          <p:cNvPr id="5" name="Footer Placeholder 4">
            <a:extLst>
              <a:ext uri="{FF2B5EF4-FFF2-40B4-BE49-F238E27FC236}">
                <a16:creationId xmlns:a16="http://schemas.microsoft.com/office/drawing/2014/main" id="{30557158-1A7E-095C-1A1F-1AEF6DC2F52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BD2B569-3B79-B4FE-2C6A-2BF1065569FA}"/>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1381439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2C107-426E-1FEF-9DEE-F2673E32D4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a:extLst>
              <a:ext uri="{FF2B5EF4-FFF2-40B4-BE49-F238E27FC236}">
                <a16:creationId xmlns:a16="http://schemas.microsoft.com/office/drawing/2014/main" id="{89B55073-E1E6-0ADD-AEF9-4AEA0ED96C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a:extLst>
              <a:ext uri="{FF2B5EF4-FFF2-40B4-BE49-F238E27FC236}">
                <a16:creationId xmlns:a16="http://schemas.microsoft.com/office/drawing/2014/main" id="{0F79A8D4-29B0-6249-6B37-FB6A0719C53B}"/>
              </a:ext>
            </a:extLst>
          </p:cNvPr>
          <p:cNvSpPr>
            <a:spLocks noGrp="1"/>
          </p:cNvSpPr>
          <p:nvPr>
            <p:ph type="dt" sz="half" idx="10"/>
          </p:nvPr>
        </p:nvSpPr>
        <p:spPr/>
        <p:txBody>
          <a:bodyPr/>
          <a:lstStyle/>
          <a:p>
            <a:fld id="{C5F1A9F7-CEBA-4FBE-86C0-BBEE9D5E9E35}" type="datetime1">
              <a:rPr lang="en-CA" smtClean="0"/>
              <a:t>2026-06-18</a:t>
            </a:fld>
            <a:endParaRPr lang="en-CA"/>
          </a:p>
        </p:txBody>
      </p:sp>
      <p:sp>
        <p:nvSpPr>
          <p:cNvPr id="5" name="Footer Placeholder 4">
            <a:extLst>
              <a:ext uri="{FF2B5EF4-FFF2-40B4-BE49-F238E27FC236}">
                <a16:creationId xmlns:a16="http://schemas.microsoft.com/office/drawing/2014/main" id="{ABD2705F-6107-EC2D-31F2-D4C700B22FA0}"/>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5E798B5-7999-AAF6-62FC-B8C055491A3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353302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A3B559-F09B-BDA4-F53A-4141EB48DC64}"/>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E8A0DC58-8A8A-A059-4B67-49646D696DB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266EC73B-783E-BC6E-B699-7B57399623B9}"/>
              </a:ext>
            </a:extLst>
          </p:cNvPr>
          <p:cNvSpPr>
            <a:spLocks noGrp="1"/>
          </p:cNvSpPr>
          <p:nvPr>
            <p:ph type="dt" sz="half" idx="10"/>
          </p:nvPr>
        </p:nvSpPr>
        <p:spPr/>
        <p:txBody>
          <a:bodyPr/>
          <a:lstStyle/>
          <a:p>
            <a:fld id="{1F24C912-073D-4165-B947-DDF32D78349D}" type="datetime1">
              <a:rPr lang="en-CA" smtClean="0"/>
              <a:t>2026-06-18</a:t>
            </a:fld>
            <a:endParaRPr lang="en-CA"/>
          </a:p>
        </p:txBody>
      </p:sp>
      <p:sp>
        <p:nvSpPr>
          <p:cNvPr id="5" name="Footer Placeholder 4">
            <a:extLst>
              <a:ext uri="{FF2B5EF4-FFF2-40B4-BE49-F238E27FC236}">
                <a16:creationId xmlns:a16="http://schemas.microsoft.com/office/drawing/2014/main" id="{30557158-1A7E-095C-1A1F-1AEF6DC2F52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0BD2B569-3B79-B4FE-2C6A-2BF1065569FA}"/>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6824521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E0586-0B45-3184-5342-7E0F12D400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a:extLst>
              <a:ext uri="{FF2B5EF4-FFF2-40B4-BE49-F238E27FC236}">
                <a16:creationId xmlns:a16="http://schemas.microsoft.com/office/drawing/2014/main" id="{DE4B254A-D7AD-1551-0E02-610645E18DB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FBDF4-51E9-EB7B-B37C-A3F819F4FFB6}"/>
              </a:ext>
            </a:extLst>
          </p:cNvPr>
          <p:cNvSpPr>
            <a:spLocks noGrp="1"/>
          </p:cNvSpPr>
          <p:nvPr>
            <p:ph type="dt" sz="half" idx="10"/>
          </p:nvPr>
        </p:nvSpPr>
        <p:spPr/>
        <p:txBody>
          <a:bodyPr/>
          <a:lstStyle/>
          <a:p>
            <a:fld id="{6B562017-79FC-4630-9414-63B1E6D36F9B}" type="datetime1">
              <a:rPr lang="en-CA" smtClean="0"/>
              <a:t>2026-06-18</a:t>
            </a:fld>
            <a:endParaRPr lang="en-CA"/>
          </a:p>
        </p:txBody>
      </p:sp>
      <p:sp>
        <p:nvSpPr>
          <p:cNvPr id="5" name="Footer Placeholder 4">
            <a:extLst>
              <a:ext uri="{FF2B5EF4-FFF2-40B4-BE49-F238E27FC236}">
                <a16:creationId xmlns:a16="http://schemas.microsoft.com/office/drawing/2014/main" id="{503DFB1A-9B42-8E01-E9C8-770F7E419CB4}"/>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F0240871-594A-51E9-3DAF-0A4A168F92A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0983037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2A4C2-64BB-5F36-56B0-7E74ED237849}"/>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8A774C9-B4C0-F0DF-CE03-8B7C3E94CCE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a:extLst>
              <a:ext uri="{FF2B5EF4-FFF2-40B4-BE49-F238E27FC236}">
                <a16:creationId xmlns:a16="http://schemas.microsoft.com/office/drawing/2014/main" id="{20284476-BEC4-5E37-8540-2499E7CC84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a:extLst>
              <a:ext uri="{FF2B5EF4-FFF2-40B4-BE49-F238E27FC236}">
                <a16:creationId xmlns:a16="http://schemas.microsoft.com/office/drawing/2014/main" id="{68484B18-DBA3-0F26-E8B2-0F8E42F836C3}"/>
              </a:ext>
            </a:extLst>
          </p:cNvPr>
          <p:cNvSpPr>
            <a:spLocks noGrp="1"/>
          </p:cNvSpPr>
          <p:nvPr>
            <p:ph type="dt" sz="half" idx="10"/>
          </p:nvPr>
        </p:nvSpPr>
        <p:spPr/>
        <p:txBody>
          <a:bodyPr/>
          <a:lstStyle/>
          <a:p>
            <a:fld id="{687CF867-1E08-4FE0-8E3C-D4CF173A8CE3}" type="datetime1">
              <a:rPr lang="en-CA" smtClean="0"/>
              <a:t>2026-06-18</a:t>
            </a:fld>
            <a:endParaRPr lang="en-CA"/>
          </a:p>
        </p:txBody>
      </p:sp>
      <p:sp>
        <p:nvSpPr>
          <p:cNvPr id="6" name="Footer Placeholder 5">
            <a:extLst>
              <a:ext uri="{FF2B5EF4-FFF2-40B4-BE49-F238E27FC236}">
                <a16:creationId xmlns:a16="http://schemas.microsoft.com/office/drawing/2014/main" id="{3CD456DE-496A-8B69-A0AC-7C61EB9A3483}"/>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8F85434F-4AD7-C394-488D-0DCAD731287B}"/>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804419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68C2F-E109-45CE-D506-5B051FF169DF}"/>
              </a:ext>
            </a:extLst>
          </p:cNvPr>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a:extLst>
              <a:ext uri="{FF2B5EF4-FFF2-40B4-BE49-F238E27FC236}">
                <a16:creationId xmlns:a16="http://schemas.microsoft.com/office/drawing/2014/main" id="{75871B4D-B006-BB19-9527-F4DD8B743C0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084FDCA-19AD-9843-0740-A31551B18D5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a:extLst>
              <a:ext uri="{FF2B5EF4-FFF2-40B4-BE49-F238E27FC236}">
                <a16:creationId xmlns:a16="http://schemas.microsoft.com/office/drawing/2014/main" id="{D127DC4B-8F33-FC51-CB24-6513105A30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4274F57-55D4-11D3-DD87-685035FB1B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69DEDCA7-C734-2301-0241-FEE8775C0A4C}"/>
              </a:ext>
            </a:extLst>
          </p:cNvPr>
          <p:cNvSpPr>
            <a:spLocks noGrp="1"/>
          </p:cNvSpPr>
          <p:nvPr>
            <p:ph type="dt" sz="half" idx="10"/>
          </p:nvPr>
        </p:nvSpPr>
        <p:spPr/>
        <p:txBody>
          <a:bodyPr/>
          <a:lstStyle/>
          <a:p>
            <a:fld id="{14429D0A-334E-446D-873E-1CB19D74B859}" type="datetime1">
              <a:rPr lang="en-CA" smtClean="0"/>
              <a:t>2026-06-18</a:t>
            </a:fld>
            <a:endParaRPr lang="en-CA"/>
          </a:p>
        </p:txBody>
      </p:sp>
      <p:sp>
        <p:nvSpPr>
          <p:cNvPr id="8" name="Footer Placeholder 7">
            <a:extLst>
              <a:ext uri="{FF2B5EF4-FFF2-40B4-BE49-F238E27FC236}">
                <a16:creationId xmlns:a16="http://schemas.microsoft.com/office/drawing/2014/main" id="{833EB5DF-E918-5226-B037-BA2CD8AE7136}"/>
              </a:ext>
            </a:extLst>
          </p:cNvPr>
          <p:cNvSpPr>
            <a:spLocks noGrp="1"/>
          </p:cNvSpPr>
          <p:nvPr>
            <p:ph type="ftr" sz="quarter" idx="11"/>
          </p:nvPr>
        </p:nvSpPr>
        <p:spPr/>
        <p:txBody>
          <a:bodyPr/>
          <a:lstStyle/>
          <a:p>
            <a:r>
              <a:rPr lang="en-CA"/>
              <a:t>Organization Logo</a:t>
            </a:r>
          </a:p>
        </p:txBody>
      </p:sp>
      <p:sp>
        <p:nvSpPr>
          <p:cNvPr id="9" name="Slide Number Placeholder 8">
            <a:extLst>
              <a:ext uri="{FF2B5EF4-FFF2-40B4-BE49-F238E27FC236}">
                <a16:creationId xmlns:a16="http://schemas.microsoft.com/office/drawing/2014/main" id="{841B7D4D-D0BA-0D3A-93CA-C59EBF08AC6E}"/>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0006000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B6A3-A5A1-0F7E-D68C-0AB6EA9B10A9}"/>
              </a:ext>
            </a:extLst>
          </p:cNvPr>
          <p:cNvSpPr>
            <a:spLocks noGrp="1"/>
          </p:cNvSpPr>
          <p:nvPr>
            <p:ph type="title"/>
          </p:nvPr>
        </p:nvSpPr>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897F2FAD-8146-5D75-352A-3B1CCBF67F13}"/>
              </a:ext>
            </a:extLst>
          </p:cNvPr>
          <p:cNvSpPr>
            <a:spLocks noGrp="1"/>
          </p:cNvSpPr>
          <p:nvPr>
            <p:ph type="dt" sz="half" idx="10"/>
          </p:nvPr>
        </p:nvSpPr>
        <p:spPr/>
        <p:txBody>
          <a:bodyPr/>
          <a:lstStyle/>
          <a:p>
            <a:fld id="{E1217707-B1B8-4D21-A381-3DD5734C0382}" type="datetime1">
              <a:rPr lang="en-CA" smtClean="0"/>
              <a:t>2026-06-18</a:t>
            </a:fld>
            <a:endParaRPr lang="en-CA"/>
          </a:p>
        </p:txBody>
      </p:sp>
      <p:sp>
        <p:nvSpPr>
          <p:cNvPr id="4" name="Footer Placeholder 3">
            <a:extLst>
              <a:ext uri="{FF2B5EF4-FFF2-40B4-BE49-F238E27FC236}">
                <a16:creationId xmlns:a16="http://schemas.microsoft.com/office/drawing/2014/main" id="{FA789D77-E2D7-A658-78D4-A25956DEBC6B}"/>
              </a:ext>
            </a:extLst>
          </p:cNvPr>
          <p:cNvSpPr>
            <a:spLocks noGrp="1"/>
          </p:cNvSpPr>
          <p:nvPr>
            <p:ph type="ftr" sz="quarter" idx="11"/>
          </p:nvPr>
        </p:nvSpPr>
        <p:spPr/>
        <p:txBody>
          <a:bodyPr/>
          <a:lstStyle/>
          <a:p>
            <a:r>
              <a:rPr lang="en-CA"/>
              <a:t>Organization Logo</a:t>
            </a:r>
          </a:p>
        </p:txBody>
      </p:sp>
      <p:sp>
        <p:nvSpPr>
          <p:cNvPr id="5" name="Slide Number Placeholder 4">
            <a:extLst>
              <a:ext uri="{FF2B5EF4-FFF2-40B4-BE49-F238E27FC236}">
                <a16:creationId xmlns:a16="http://schemas.microsoft.com/office/drawing/2014/main" id="{A763E268-8AD9-CB13-7137-C37A96C48452}"/>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623969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A33D8F-71D1-40A1-87A7-08FAB3283936}"/>
              </a:ext>
            </a:extLst>
          </p:cNvPr>
          <p:cNvSpPr>
            <a:spLocks noGrp="1"/>
          </p:cNvSpPr>
          <p:nvPr>
            <p:ph type="dt" sz="half" idx="10"/>
          </p:nvPr>
        </p:nvSpPr>
        <p:spPr/>
        <p:txBody>
          <a:bodyPr/>
          <a:lstStyle/>
          <a:p>
            <a:fld id="{A4F198F4-AAA0-44AB-8EC6-F399A7FBBF2E}" type="datetime1">
              <a:rPr lang="en-CA" smtClean="0"/>
              <a:t>2026-06-18</a:t>
            </a:fld>
            <a:endParaRPr lang="en-CA"/>
          </a:p>
        </p:txBody>
      </p:sp>
      <p:sp>
        <p:nvSpPr>
          <p:cNvPr id="3" name="Footer Placeholder 2">
            <a:extLst>
              <a:ext uri="{FF2B5EF4-FFF2-40B4-BE49-F238E27FC236}">
                <a16:creationId xmlns:a16="http://schemas.microsoft.com/office/drawing/2014/main" id="{0ADE00DA-756A-2656-22C2-31AA4805715E}"/>
              </a:ext>
            </a:extLst>
          </p:cNvPr>
          <p:cNvSpPr>
            <a:spLocks noGrp="1"/>
          </p:cNvSpPr>
          <p:nvPr>
            <p:ph type="ftr" sz="quarter" idx="11"/>
          </p:nvPr>
        </p:nvSpPr>
        <p:spPr/>
        <p:txBody>
          <a:bodyPr/>
          <a:lstStyle/>
          <a:p>
            <a:r>
              <a:rPr lang="en-CA"/>
              <a:t>Organization Logo</a:t>
            </a:r>
          </a:p>
        </p:txBody>
      </p:sp>
      <p:sp>
        <p:nvSpPr>
          <p:cNvPr id="4" name="Slide Number Placeholder 3">
            <a:extLst>
              <a:ext uri="{FF2B5EF4-FFF2-40B4-BE49-F238E27FC236}">
                <a16:creationId xmlns:a16="http://schemas.microsoft.com/office/drawing/2014/main" id="{497BAF67-4EEE-0B6D-E426-2AB8E7061C9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999079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5F0F08E-415F-46B0-B3F4-EC68567EFA08}"/>
              </a:ext>
            </a:extLst>
          </p:cNvPr>
          <p:cNvSpPr>
            <a:spLocks noGrp="1"/>
          </p:cNvSpPr>
          <p:nvPr>
            <p:ph type="body" sz="quarter" idx="13" hasCustomPrompt="1"/>
          </p:nvPr>
        </p:nvSpPr>
        <p:spPr>
          <a:xfrm>
            <a:off x="838200" y="357188"/>
            <a:ext cx="10515600" cy="714375"/>
          </a:xfrm>
          <a:prstGeom prst="rect">
            <a:avLst/>
          </a:prstGeom>
        </p:spPr>
        <p:txBody>
          <a:bodyPr/>
          <a:lstStyle>
            <a:lvl1pPr marL="0" indent="0">
              <a:buNone/>
              <a:defRPr sz="4400">
                <a:latin typeface="+mj-lt"/>
              </a:defRPr>
            </a:lvl1pPr>
          </a:lstStyle>
          <a:p>
            <a:pPr lvl="0"/>
            <a:r>
              <a:rPr lang="en-US" dirty="0"/>
              <a:t>Click to edit Master Title Style</a:t>
            </a:r>
            <a:endParaRPr lang="en-CA" dirty="0"/>
          </a:p>
        </p:txBody>
      </p:sp>
      <p:sp>
        <p:nvSpPr>
          <p:cNvPr id="3" name="Content Placeholder 2">
            <a:extLst>
              <a:ext uri="{FF2B5EF4-FFF2-40B4-BE49-F238E27FC236}">
                <a16:creationId xmlns:a16="http://schemas.microsoft.com/office/drawing/2014/main" id="{4E2CDDA6-4207-4F03-BA8A-BD4228B36B47}"/>
              </a:ext>
            </a:extLst>
          </p:cNvPr>
          <p:cNvSpPr>
            <a:spLocks noGrp="1"/>
          </p:cNvSpPr>
          <p:nvPr>
            <p:ph idx="1"/>
          </p:nvPr>
        </p:nvSpPr>
        <p:spPr>
          <a:xfrm>
            <a:off x="838200" y="1438109"/>
            <a:ext cx="10515600" cy="375734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9B47789A-CAFA-4E5F-82C6-B687E02AD15A}"/>
              </a:ext>
            </a:extLst>
          </p:cNvPr>
          <p:cNvSpPr>
            <a:spLocks noGrp="1"/>
          </p:cNvSpPr>
          <p:nvPr>
            <p:ph type="dt" sz="half" idx="10"/>
          </p:nvPr>
        </p:nvSpPr>
        <p:spPr/>
        <p:txBody>
          <a:bodyPr/>
          <a:lstStyle/>
          <a:p>
            <a:fld id="{C2AE2015-B1E8-4910-8C37-A6B6DE8371DE}" type="datetime1">
              <a:rPr lang="en-CA" smtClean="0"/>
              <a:t>2026-06-18</a:t>
            </a:fld>
            <a:endParaRPr lang="en-CA"/>
          </a:p>
        </p:txBody>
      </p:sp>
      <p:sp>
        <p:nvSpPr>
          <p:cNvPr id="6" name="Slide Number Placeholder 5">
            <a:extLst>
              <a:ext uri="{FF2B5EF4-FFF2-40B4-BE49-F238E27FC236}">
                <a16:creationId xmlns:a16="http://schemas.microsoft.com/office/drawing/2014/main" id="{6D08E401-DC93-4B89-8920-9D27A56E5831}"/>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8" name="Straight Connector 7">
            <a:extLst>
              <a:ext uri="{FF2B5EF4-FFF2-40B4-BE49-F238E27FC236}">
                <a16:creationId xmlns:a16="http://schemas.microsoft.com/office/drawing/2014/main" id="{C1A19F66-B809-4709-976A-E1BAD975D8BB}"/>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6127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8043B-1505-1513-3376-34D5997CC6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a:extLst>
              <a:ext uri="{FF2B5EF4-FFF2-40B4-BE49-F238E27FC236}">
                <a16:creationId xmlns:a16="http://schemas.microsoft.com/office/drawing/2014/main" id="{B5B12A6B-2B96-D623-B4DB-39B08789C3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a:extLst>
              <a:ext uri="{FF2B5EF4-FFF2-40B4-BE49-F238E27FC236}">
                <a16:creationId xmlns:a16="http://schemas.microsoft.com/office/drawing/2014/main" id="{2626BB38-24D0-9DB6-6B8B-23E8839F8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942262-8228-8653-5C29-C760E61B85CF}"/>
              </a:ext>
            </a:extLst>
          </p:cNvPr>
          <p:cNvSpPr>
            <a:spLocks noGrp="1"/>
          </p:cNvSpPr>
          <p:nvPr>
            <p:ph type="dt" sz="half" idx="10"/>
          </p:nvPr>
        </p:nvSpPr>
        <p:spPr/>
        <p:txBody>
          <a:bodyPr/>
          <a:lstStyle/>
          <a:p>
            <a:fld id="{636EF739-027F-4F62-BB63-4C121E88913A}" type="datetime1">
              <a:rPr lang="en-CA" smtClean="0"/>
              <a:t>2026-06-18</a:t>
            </a:fld>
            <a:endParaRPr lang="en-CA"/>
          </a:p>
        </p:txBody>
      </p:sp>
      <p:sp>
        <p:nvSpPr>
          <p:cNvPr id="6" name="Footer Placeholder 5">
            <a:extLst>
              <a:ext uri="{FF2B5EF4-FFF2-40B4-BE49-F238E27FC236}">
                <a16:creationId xmlns:a16="http://schemas.microsoft.com/office/drawing/2014/main" id="{831E05BD-B072-F550-2742-0CFEBB1CDEAC}"/>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BACB0F4C-D937-3333-38F6-5A8B95A67E24}"/>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17803121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258A0-2709-BA05-541E-E99CCB65FE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a:extLst>
              <a:ext uri="{FF2B5EF4-FFF2-40B4-BE49-F238E27FC236}">
                <a16:creationId xmlns:a16="http://schemas.microsoft.com/office/drawing/2014/main" id="{0E890AC9-CE19-796F-5D2F-4EF98D4EAB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a:extLst>
              <a:ext uri="{FF2B5EF4-FFF2-40B4-BE49-F238E27FC236}">
                <a16:creationId xmlns:a16="http://schemas.microsoft.com/office/drawing/2014/main" id="{BB98424F-262F-1CDB-2D7D-267ACEBCD0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798C34-89FC-E4AC-F449-2D756F9F6C7E}"/>
              </a:ext>
            </a:extLst>
          </p:cNvPr>
          <p:cNvSpPr>
            <a:spLocks noGrp="1"/>
          </p:cNvSpPr>
          <p:nvPr>
            <p:ph type="dt" sz="half" idx="10"/>
          </p:nvPr>
        </p:nvSpPr>
        <p:spPr/>
        <p:txBody>
          <a:bodyPr/>
          <a:lstStyle/>
          <a:p>
            <a:fld id="{B292A234-09F9-47B5-AA1C-22574D361B52}" type="datetime1">
              <a:rPr lang="en-CA" smtClean="0"/>
              <a:t>2026-06-18</a:t>
            </a:fld>
            <a:endParaRPr lang="en-CA"/>
          </a:p>
        </p:txBody>
      </p:sp>
      <p:sp>
        <p:nvSpPr>
          <p:cNvPr id="6" name="Footer Placeholder 5">
            <a:extLst>
              <a:ext uri="{FF2B5EF4-FFF2-40B4-BE49-F238E27FC236}">
                <a16:creationId xmlns:a16="http://schemas.microsoft.com/office/drawing/2014/main" id="{A0C76A8C-8A5D-04E1-312E-3D4000EB74EA}"/>
              </a:ext>
            </a:extLst>
          </p:cNvPr>
          <p:cNvSpPr>
            <a:spLocks noGrp="1"/>
          </p:cNvSpPr>
          <p:nvPr>
            <p:ph type="ftr" sz="quarter" idx="11"/>
          </p:nvPr>
        </p:nvSpPr>
        <p:spPr/>
        <p:txBody>
          <a:bodyPr/>
          <a:lstStyle/>
          <a:p>
            <a:r>
              <a:rPr lang="en-CA"/>
              <a:t>Organization Logo</a:t>
            </a:r>
          </a:p>
        </p:txBody>
      </p:sp>
      <p:sp>
        <p:nvSpPr>
          <p:cNvPr id="7" name="Slide Number Placeholder 6">
            <a:extLst>
              <a:ext uri="{FF2B5EF4-FFF2-40B4-BE49-F238E27FC236}">
                <a16:creationId xmlns:a16="http://schemas.microsoft.com/office/drawing/2014/main" id="{D90DF9E7-59D6-5CE4-DEC4-B4F37B9AAAFF}"/>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23809639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117F4-2772-A32F-9F86-798F0A982EFE}"/>
              </a:ext>
            </a:extLst>
          </p:cNvPr>
          <p:cNvSpPr>
            <a:spLocks noGrp="1"/>
          </p:cNvSpPr>
          <p:nvPr>
            <p:ph type="title"/>
          </p:nvPr>
        </p:nvSpPr>
        <p:spPr/>
        <p:txBody>
          <a:bodyPr/>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8C5F1567-A256-53A8-6F73-EB4A91D0AE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41E4F80D-BC09-02C6-6311-A0ADDCAA1A77}"/>
              </a:ext>
            </a:extLst>
          </p:cNvPr>
          <p:cNvSpPr>
            <a:spLocks noGrp="1"/>
          </p:cNvSpPr>
          <p:nvPr>
            <p:ph type="dt" sz="half" idx="10"/>
          </p:nvPr>
        </p:nvSpPr>
        <p:spPr/>
        <p:txBody>
          <a:bodyPr/>
          <a:lstStyle/>
          <a:p>
            <a:fld id="{5281AC3F-AF42-499C-AD87-8001228F3714}" type="datetime1">
              <a:rPr lang="en-CA" smtClean="0"/>
              <a:t>2026-06-18</a:t>
            </a:fld>
            <a:endParaRPr lang="en-CA"/>
          </a:p>
        </p:txBody>
      </p:sp>
      <p:sp>
        <p:nvSpPr>
          <p:cNvPr id="5" name="Footer Placeholder 4">
            <a:extLst>
              <a:ext uri="{FF2B5EF4-FFF2-40B4-BE49-F238E27FC236}">
                <a16:creationId xmlns:a16="http://schemas.microsoft.com/office/drawing/2014/main" id="{35B48DBD-510F-56C4-22C8-872D30E45946}"/>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2B656A07-EE12-6720-11B8-2A59DE5AF5B6}"/>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17823166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643AA0C-02BC-4717-A3CE-0E251FB7DED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a:extLst>
              <a:ext uri="{FF2B5EF4-FFF2-40B4-BE49-F238E27FC236}">
                <a16:creationId xmlns:a16="http://schemas.microsoft.com/office/drawing/2014/main" id="{EABEC9A9-8E88-B332-78FA-52FA7A2FC0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8376110-A8DD-B967-A2EB-2D859EF354A9}"/>
              </a:ext>
            </a:extLst>
          </p:cNvPr>
          <p:cNvSpPr>
            <a:spLocks noGrp="1"/>
          </p:cNvSpPr>
          <p:nvPr>
            <p:ph type="dt" sz="half" idx="10"/>
          </p:nvPr>
        </p:nvSpPr>
        <p:spPr/>
        <p:txBody>
          <a:bodyPr/>
          <a:lstStyle/>
          <a:p>
            <a:fld id="{DE085AB3-A55A-4417-A7A2-920F92E3C77E}" type="datetime1">
              <a:rPr lang="en-CA" smtClean="0"/>
              <a:t>2026-06-18</a:t>
            </a:fld>
            <a:endParaRPr lang="en-CA"/>
          </a:p>
        </p:txBody>
      </p:sp>
      <p:sp>
        <p:nvSpPr>
          <p:cNvPr id="5" name="Footer Placeholder 4">
            <a:extLst>
              <a:ext uri="{FF2B5EF4-FFF2-40B4-BE49-F238E27FC236}">
                <a16:creationId xmlns:a16="http://schemas.microsoft.com/office/drawing/2014/main" id="{8A8C9A10-ED63-A9B0-ADED-028E720FE19F}"/>
              </a:ext>
            </a:extLst>
          </p:cNvPr>
          <p:cNvSpPr>
            <a:spLocks noGrp="1"/>
          </p:cNvSpPr>
          <p:nvPr>
            <p:ph type="ftr" sz="quarter" idx="11"/>
          </p:nvPr>
        </p:nvSpPr>
        <p:spPr/>
        <p:txBody>
          <a:bodyPr/>
          <a:lstStyle/>
          <a:p>
            <a:r>
              <a:rPr lang="en-CA"/>
              <a:t>Organization Logo</a:t>
            </a:r>
          </a:p>
        </p:txBody>
      </p:sp>
      <p:sp>
        <p:nvSpPr>
          <p:cNvPr id="6" name="Slide Number Placeholder 5">
            <a:extLst>
              <a:ext uri="{FF2B5EF4-FFF2-40B4-BE49-F238E27FC236}">
                <a16:creationId xmlns:a16="http://schemas.microsoft.com/office/drawing/2014/main" id="{E090BD0A-DE18-0F18-E3F1-6CF822F51122}"/>
              </a:ext>
            </a:extLst>
          </p:cNvPr>
          <p:cNvSpPr>
            <a:spLocks noGrp="1"/>
          </p:cNvSpPr>
          <p:nvPr>
            <p:ph type="sldNum" sz="quarter" idx="12"/>
          </p:nvPr>
        </p:nvSpPr>
        <p:spPr/>
        <p:txBody>
          <a:bodyPr/>
          <a:lstStyle/>
          <a:p>
            <a:fld id="{8DBB62CA-5027-40E1-AB1B-B759D1976CB8}" type="slidenum">
              <a:rPr lang="en-CA" smtClean="0"/>
              <a:t>‹#›</a:t>
            </a:fld>
            <a:endParaRPr lang="en-CA"/>
          </a:p>
        </p:txBody>
      </p:sp>
    </p:spTree>
    <p:extLst>
      <p:ext uri="{BB962C8B-B14F-4D97-AF65-F5344CB8AC3E}">
        <p14:creationId xmlns:p14="http://schemas.microsoft.com/office/powerpoint/2010/main" val="3702666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91FFCC14-9FB3-4570-9582-BC1183398363}" type="datetime1">
              <a:rPr lang="en-CA" smtClean="0"/>
              <a:t>2026-06-18</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Title 1">
            <a:extLst>
              <a:ext uri="{FF2B5EF4-FFF2-40B4-BE49-F238E27FC236}">
                <a16:creationId xmlns:a16="http://schemas.microsoft.com/office/drawing/2014/main" id="{1A626E1E-AAAE-4777-B226-2683B7C651BB}"/>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sp>
        <p:nvSpPr>
          <p:cNvPr id="9" name="Content Placeholder 2">
            <a:extLst>
              <a:ext uri="{FF2B5EF4-FFF2-40B4-BE49-F238E27FC236}">
                <a16:creationId xmlns:a16="http://schemas.microsoft.com/office/drawing/2014/main" id="{E8DC8715-641D-4F91-8C15-C157E42BC232}"/>
              </a:ext>
            </a:extLst>
          </p:cNvPr>
          <p:cNvSpPr>
            <a:spLocks noGrp="1"/>
          </p:cNvSpPr>
          <p:nvPr>
            <p:ph sz="half" idx="1"/>
          </p:nvPr>
        </p:nvSpPr>
        <p:spPr>
          <a:xfrm>
            <a:off x="838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10" name="Content Placeholder 3">
            <a:extLst>
              <a:ext uri="{FF2B5EF4-FFF2-40B4-BE49-F238E27FC236}">
                <a16:creationId xmlns:a16="http://schemas.microsoft.com/office/drawing/2014/main" id="{C5702754-6277-4B68-9C7E-06D6E1A9C5E2}"/>
              </a:ext>
            </a:extLst>
          </p:cNvPr>
          <p:cNvSpPr>
            <a:spLocks noGrp="1"/>
          </p:cNvSpPr>
          <p:nvPr>
            <p:ph sz="half" idx="2"/>
          </p:nvPr>
        </p:nvSpPr>
        <p:spPr>
          <a:xfrm>
            <a:off x="6172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1" name="Straight Connector 10">
            <a:extLst>
              <a:ext uri="{FF2B5EF4-FFF2-40B4-BE49-F238E27FC236}">
                <a16:creationId xmlns:a16="http://schemas.microsoft.com/office/drawing/2014/main" id="{76B6F353-13C1-4C01-944E-84C1602CEE20}"/>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1465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Two Cont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BEEBD054-BA3D-4374-A088-604EFB826F4A}" type="datetime1">
              <a:rPr lang="en-CA" smtClean="0"/>
              <a:t>2026-06-18</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12" name="Picture Placeholder 8">
            <a:extLst>
              <a:ext uri="{FF2B5EF4-FFF2-40B4-BE49-F238E27FC236}">
                <a16:creationId xmlns:a16="http://schemas.microsoft.com/office/drawing/2014/main" id="{D956B904-6083-4BCC-976F-30A2C2E4CE64}"/>
              </a:ext>
            </a:extLst>
          </p:cNvPr>
          <p:cNvSpPr>
            <a:spLocks noGrp="1"/>
          </p:cNvSpPr>
          <p:nvPr>
            <p:ph type="pic" sz="quarter" idx="13"/>
          </p:nvPr>
        </p:nvSpPr>
        <p:spPr>
          <a:xfrm>
            <a:off x="6172200" y="1396538"/>
            <a:ext cx="5181600" cy="3899362"/>
          </a:xfrm>
          <a:prstGeom prst="rect">
            <a:avLst/>
          </a:prstGeom>
        </p:spPr>
        <p:txBody>
          <a:bodyPr/>
          <a:lstStyle/>
          <a:p>
            <a:r>
              <a:rPr lang="en-US"/>
              <a:t>Click icon to add picture</a:t>
            </a:r>
            <a:endParaRPr lang="en-CA"/>
          </a:p>
        </p:txBody>
      </p:sp>
      <p:sp>
        <p:nvSpPr>
          <p:cNvPr id="13" name="Title 1">
            <a:extLst>
              <a:ext uri="{FF2B5EF4-FFF2-40B4-BE49-F238E27FC236}">
                <a16:creationId xmlns:a16="http://schemas.microsoft.com/office/drawing/2014/main" id="{5F61F86D-5329-4A6E-A940-D8D37CCB3F91}"/>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sp>
        <p:nvSpPr>
          <p:cNvPr id="14" name="Content Placeholder 2">
            <a:extLst>
              <a:ext uri="{FF2B5EF4-FFF2-40B4-BE49-F238E27FC236}">
                <a16:creationId xmlns:a16="http://schemas.microsoft.com/office/drawing/2014/main" id="{4F0D4693-021C-41A8-963A-99361F79D3BC}"/>
              </a:ext>
            </a:extLst>
          </p:cNvPr>
          <p:cNvSpPr>
            <a:spLocks noGrp="1"/>
          </p:cNvSpPr>
          <p:nvPr>
            <p:ph sz="half" idx="1"/>
          </p:nvPr>
        </p:nvSpPr>
        <p:spPr>
          <a:xfrm>
            <a:off x="838200" y="1396538"/>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cxnSp>
        <p:nvCxnSpPr>
          <p:cNvPr id="15" name="Straight Connector 14">
            <a:extLst>
              <a:ext uri="{FF2B5EF4-FFF2-40B4-BE49-F238E27FC236}">
                <a16:creationId xmlns:a16="http://schemas.microsoft.com/office/drawing/2014/main" id="{9AF0C3FC-9AE6-4A7D-8A8A-EC2C4BEC4922}"/>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80742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Two Content">
    <p:spTree>
      <p:nvGrpSpPr>
        <p:cNvPr id="1" name=""/>
        <p:cNvGrpSpPr/>
        <p:nvPr/>
      </p:nvGrpSpPr>
      <p:grpSpPr>
        <a:xfrm>
          <a:off x="0" y="0"/>
          <a:ext cx="0" cy="0"/>
          <a:chOff x="0" y="0"/>
          <a:chExt cx="0" cy="0"/>
        </a:xfrm>
      </p:grpSpPr>
      <p:sp>
        <p:nvSpPr>
          <p:cNvPr id="12" name="Picture Placeholder 8">
            <a:extLst>
              <a:ext uri="{FF2B5EF4-FFF2-40B4-BE49-F238E27FC236}">
                <a16:creationId xmlns:a16="http://schemas.microsoft.com/office/drawing/2014/main" id="{D956B904-6083-4BCC-976F-30A2C2E4CE64}"/>
              </a:ext>
            </a:extLst>
          </p:cNvPr>
          <p:cNvSpPr>
            <a:spLocks noGrp="1"/>
          </p:cNvSpPr>
          <p:nvPr>
            <p:ph type="pic" sz="quarter" idx="13"/>
          </p:nvPr>
        </p:nvSpPr>
        <p:spPr>
          <a:xfrm>
            <a:off x="838200" y="1395845"/>
            <a:ext cx="5181600" cy="3899362"/>
          </a:xfrm>
          <a:prstGeom prst="rect">
            <a:avLst/>
          </a:prstGeom>
        </p:spPr>
        <p:txBody>
          <a:bodyPr/>
          <a:lstStyle/>
          <a:p>
            <a:r>
              <a:rPr lang="en-US"/>
              <a:t>Click icon to add picture</a:t>
            </a:r>
            <a:endParaRPr lang="en-CA" dirty="0"/>
          </a:p>
        </p:txBody>
      </p:sp>
      <p:sp>
        <p:nvSpPr>
          <p:cNvPr id="14" name="Content Placeholder 2">
            <a:extLst>
              <a:ext uri="{FF2B5EF4-FFF2-40B4-BE49-F238E27FC236}">
                <a16:creationId xmlns:a16="http://schemas.microsoft.com/office/drawing/2014/main" id="{4F0D4693-021C-41A8-963A-99361F79D3BC}"/>
              </a:ext>
            </a:extLst>
          </p:cNvPr>
          <p:cNvSpPr>
            <a:spLocks noGrp="1"/>
          </p:cNvSpPr>
          <p:nvPr>
            <p:ph sz="half" idx="1"/>
          </p:nvPr>
        </p:nvSpPr>
        <p:spPr>
          <a:xfrm>
            <a:off x="6172202" y="1395151"/>
            <a:ext cx="5181600" cy="389866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Date Placeholder 4">
            <a:extLst>
              <a:ext uri="{FF2B5EF4-FFF2-40B4-BE49-F238E27FC236}">
                <a16:creationId xmlns:a16="http://schemas.microsoft.com/office/drawing/2014/main" id="{D6D1CEF7-F53C-47CB-995F-D2D669B72082}"/>
              </a:ext>
            </a:extLst>
          </p:cNvPr>
          <p:cNvSpPr>
            <a:spLocks noGrp="1"/>
          </p:cNvSpPr>
          <p:nvPr>
            <p:ph type="dt" sz="half" idx="10"/>
          </p:nvPr>
        </p:nvSpPr>
        <p:spPr/>
        <p:txBody>
          <a:bodyPr/>
          <a:lstStyle/>
          <a:p>
            <a:fld id="{BEDFCA4B-A376-48DF-96AC-FB0FF2849543}" type="datetime1">
              <a:rPr lang="en-CA" smtClean="0"/>
              <a:t>2026-06-18</a:t>
            </a:fld>
            <a:endParaRPr lang="en-CA"/>
          </a:p>
        </p:txBody>
      </p:sp>
      <p:sp>
        <p:nvSpPr>
          <p:cNvPr id="7" name="Slide Number Placeholder 6">
            <a:extLst>
              <a:ext uri="{FF2B5EF4-FFF2-40B4-BE49-F238E27FC236}">
                <a16:creationId xmlns:a16="http://schemas.microsoft.com/office/drawing/2014/main" id="{F6DA121E-9046-410D-8F1C-AEA660CE344A}"/>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13" name="Title 1">
            <a:extLst>
              <a:ext uri="{FF2B5EF4-FFF2-40B4-BE49-F238E27FC236}">
                <a16:creationId xmlns:a16="http://schemas.microsoft.com/office/drawing/2014/main" id="{5F61F86D-5329-4A6E-A940-D8D37CCB3F91}"/>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a:p>
        </p:txBody>
      </p:sp>
      <p:cxnSp>
        <p:nvCxnSpPr>
          <p:cNvPr id="15" name="Straight Connector 14">
            <a:extLst>
              <a:ext uri="{FF2B5EF4-FFF2-40B4-BE49-F238E27FC236}">
                <a16:creationId xmlns:a16="http://schemas.microsoft.com/office/drawing/2014/main" id="{9AF0C3FC-9AE6-4A7D-8A8A-EC2C4BEC4922}"/>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662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7B1F4-D027-492D-BC3F-CA9887178259}"/>
              </a:ext>
            </a:extLst>
          </p:cNvPr>
          <p:cNvSpPr>
            <a:spLocks noGrp="1"/>
          </p:cNvSpPr>
          <p:nvPr>
            <p:ph type="title"/>
          </p:nvPr>
        </p:nvSpPr>
        <p:spPr>
          <a:xfrm>
            <a:off x="839788" y="365126"/>
            <a:ext cx="10515600" cy="767388"/>
          </a:xfrm>
          <a:prstGeom prst="rect">
            <a:avLst/>
          </a:prstGeom>
        </p:spPr>
        <p:txBody>
          <a:bodyPr/>
          <a:lstStyle/>
          <a:p>
            <a:r>
              <a:rPr lang="en-US"/>
              <a:t>Click to edit Master title style</a:t>
            </a:r>
            <a:endParaRPr lang="en-CA" dirty="0"/>
          </a:p>
        </p:txBody>
      </p:sp>
      <p:sp>
        <p:nvSpPr>
          <p:cNvPr id="3" name="Text Placeholder 2">
            <a:extLst>
              <a:ext uri="{FF2B5EF4-FFF2-40B4-BE49-F238E27FC236}">
                <a16:creationId xmlns:a16="http://schemas.microsoft.com/office/drawing/2014/main" id="{2F1A6B37-00FB-4A69-9FCD-8BBE3EE29A8A}"/>
              </a:ext>
            </a:extLst>
          </p:cNvPr>
          <p:cNvSpPr>
            <a:spLocks noGrp="1"/>
          </p:cNvSpPr>
          <p:nvPr>
            <p:ph type="body" idx="1"/>
          </p:nvPr>
        </p:nvSpPr>
        <p:spPr>
          <a:xfrm>
            <a:off x="839788" y="112421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19BF2E-9A47-40B8-ADBC-FC734E634BED}"/>
              </a:ext>
            </a:extLst>
          </p:cNvPr>
          <p:cNvSpPr>
            <a:spLocks noGrp="1"/>
          </p:cNvSpPr>
          <p:nvPr>
            <p:ph sz="half" idx="2"/>
          </p:nvPr>
        </p:nvSpPr>
        <p:spPr>
          <a:xfrm>
            <a:off x="839788" y="2078182"/>
            <a:ext cx="5157787" cy="30986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5" name="Text Placeholder 4">
            <a:extLst>
              <a:ext uri="{FF2B5EF4-FFF2-40B4-BE49-F238E27FC236}">
                <a16:creationId xmlns:a16="http://schemas.microsoft.com/office/drawing/2014/main" id="{F92178C6-B39C-4C89-8F3F-D919A7410012}"/>
              </a:ext>
            </a:extLst>
          </p:cNvPr>
          <p:cNvSpPr>
            <a:spLocks noGrp="1"/>
          </p:cNvSpPr>
          <p:nvPr>
            <p:ph type="body" sz="quarter" idx="3"/>
          </p:nvPr>
        </p:nvSpPr>
        <p:spPr>
          <a:xfrm>
            <a:off x="6172200" y="112421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0090E7C-49A2-4F8F-A7E4-45BB631FC6D3}"/>
              </a:ext>
            </a:extLst>
          </p:cNvPr>
          <p:cNvSpPr>
            <a:spLocks noGrp="1"/>
          </p:cNvSpPr>
          <p:nvPr>
            <p:ph sz="quarter" idx="4"/>
          </p:nvPr>
        </p:nvSpPr>
        <p:spPr>
          <a:xfrm>
            <a:off x="6172200" y="2078182"/>
            <a:ext cx="5183188" cy="309865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a:extLst>
              <a:ext uri="{FF2B5EF4-FFF2-40B4-BE49-F238E27FC236}">
                <a16:creationId xmlns:a16="http://schemas.microsoft.com/office/drawing/2014/main" id="{CC52A743-818B-42F1-8F0A-194C61B20B81}"/>
              </a:ext>
            </a:extLst>
          </p:cNvPr>
          <p:cNvSpPr>
            <a:spLocks noGrp="1"/>
          </p:cNvSpPr>
          <p:nvPr>
            <p:ph type="dt" sz="half" idx="10"/>
          </p:nvPr>
        </p:nvSpPr>
        <p:spPr/>
        <p:txBody>
          <a:bodyPr/>
          <a:lstStyle/>
          <a:p>
            <a:fld id="{CC130445-1684-4A95-B832-2A69967EAA28}" type="datetime1">
              <a:rPr lang="en-CA" smtClean="0"/>
              <a:t>2026-06-18</a:t>
            </a:fld>
            <a:endParaRPr lang="en-CA"/>
          </a:p>
        </p:txBody>
      </p:sp>
      <p:sp>
        <p:nvSpPr>
          <p:cNvPr id="9" name="Slide Number Placeholder 8">
            <a:extLst>
              <a:ext uri="{FF2B5EF4-FFF2-40B4-BE49-F238E27FC236}">
                <a16:creationId xmlns:a16="http://schemas.microsoft.com/office/drawing/2014/main" id="{018FE827-4784-4E4F-836F-B58DBF471633}"/>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10" name="Straight Connector 9">
            <a:extLst>
              <a:ext uri="{FF2B5EF4-FFF2-40B4-BE49-F238E27FC236}">
                <a16:creationId xmlns:a16="http://schemas.microsoft.com/office/drawing/2014/main" id="{6FC3B1E0-9B1A-4164-8062-807B5F4AAF68}"/>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25241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D099-629A-42B3-B352-20254C83138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en-CA"/>
          </a:p>
        </p:txBody>
      </p:sp>
      <p:sp>
        <p:nvSpPr>
          <p:cNvPr id="3" name="Date Placeholder 2">
            <a:extLst>
              <a:ext uri="{FF2B5EF4-FFF2-40B4-BE49-F238E27FC236}">
                <a16:creationId xmlns:a16="http://schemas.microsoft.com/office/drawing/2014/main" id="{C2FC7E0C-393C-4F2C-A5AE-1D1DAEF11D2A}"/>
              </a:ext>
            </a:extLst>
          </p:cNvPr>
          <p:cNvSpPr>
            <a:spLocks noGrp="1"/>
          </p:cNvSpPr>
          <p:nvPr>
            <p:ph type="dt" sz="half" idx="10"/>
          </p:nvPr>
        </p:nvSpPr>
        <p:spPr/>
        <p:txBody>
          <a:bodyPr/>
          <a:lstStyle/>
          <a:p>
            <a:fld id="{9FC5CB24-0B6F-4F7C-8BD0-87F4CAD0DF9B}" type="datetime1">
              <a:rPr lang="en-CA" smtClean="0"/>
              <a:t>2026-06-18</a:t>
            </a:fld>
            <a:endParaRPr lang="en-CA"/>
          </a:p>
        </p:txBody>
      </p:sp>
      <p:sp>
        <p:nvSpPr>
          <p:cNvPr id="5" name="Slide Number Placeholder 4">
            <a:extLst>
              <a:ext uri="{FF2B5EF4-FFF2-40B4-BE49-F238E27FC236}">
                <a16:creationId xmlns:a16="http://schemas.microsoft.com/office/drawing/2014/main" id="{78CB11C2-229E-44A0-A7EE-BE4AA2462EF3}"/>
              </a:ext>
            </a:extLst>
          </p:cNvPr>
          <p:cNvSpPr>
            <a:spLocks noGrp="1"/>
          </p:cNvSpPr>
          <p:nvPr>
            <p:ph type="sldNum" sz="quarter" idx="12"/>
          </p:nvPr>
        </p:nvSpPr>
        <p:spPr/>
        <p:txBody>
          <a:bodyPr/>
          <a:lstStyle/>
          <a:p>
            <a:fld id="{9954D2DF-1BF5-4F9E-81F2-6F4B039BE703}" type="slidenum">
              <a:rPr lang="en-CA" smtClean="0"/>
              <a:t>‹#›</a:t>
            </a:fld>
            <a:endParaRPr lang="en-CA"/>
          </a:p>
        </p:txBody>
      </p:sp>
      <p:cxnSp>
        <p:nvCxnSpPr>
          <p:cNvPr id="6" name="Straight Connector 5">
            <a:extLst>
              <a:ext uri="{FF2B5EF4-FFF2-40B4-BE49-F238E27FC236}">
                <a16:creationId xmlns:a16="http://schemas.microsoft.com/office/drawing/2014/main" id="{8E7A020A-04E4-4EB8-A8FC-E2572CF30404}"/>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51449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and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2D099-629A-42B3-B352-20254C83138C}"/>
              </a:ext>
            </a:extLst>
          </p:cNvPr>
          <p:cNvSpPr>
            <a:spLocks noGrp="1"/>
          </p:cNvSpPr>
          <p:nvPr>
            <p:ph type="title"/>
          </p:nvPr>
        </p:nvSpPr>
        <p:spPr>
          <a:xfrm>
            <a:off x="838200" y="365126"/>
            <a:ext cx="10515600" cy="767388"/>
          </a:xfrm>
          <a:prstGeom prst="rect">
            <a:avLst/>
          </a:prstGeom>
        </p:spPr>
        <p:txBody>
          <a:bodyPr/>
          <a:lstStyle/>
          <a:p>
            <a:r>
              <a:rPr lang="en-US"/>
              <a:t>Click to edit Master title style</a:t>
            </a:r>
            <a:endParaRPr lang="en-CA" dirty="0"/>
          </a:p>
        </p:txBody>
      </p:sp>
      <p:sp>
        <p:nvSpPr>
          <p:cNvPr id="3" name="Date Placeholder 2">
            <a:extLst>
              <a:ext uri="{FF2B5EF4-FFF2-40B4-BE49-F238E27FC236}">
                <a16:creationId xmlns:a16="http://schemas.microsoft.com/office/drawing/2014/main" id="{C2FC7E0C-393C-4F2C-A5AE-1D1DAEF11D2A}"/>
              </a:ext>
            </a:extLst>
          </p:cNvPr>
          <p:cNvSpPr>
            <a:spLocks noGrp="1"/>
          </p:cNvSpPr>
          <p:nvPr>
            <p:ph type="dt" sz="half" idx="10"/>
          </p:nvPr>
        </p:nvSpPr>
        <p:spPr/>
        <p:txBody>
          <a:bodyPr/>
          <a:lstStyle/>
          <a:p>
            <a:fld id="{CCAED3C9-5D56-45A3-AB5C-19EAEC5C6E7E}" type="datetime1">
              <a:rPr lang="en-CA" smtClean="0"/>
              <a:t>2026-06-18</a:t>
            </a:fld>
            <a:endParaRPr lang="en-CA"/>
          </a:p>
        </p:txBody>
      </p:sp>
      <p:sp>
        <p:nvSpPr>
          <p:cNvPr id="5" name="Slide Number Placeholder 4">
            <a:extLst>
              <a:ext uri="{FF2B5EF4-FFF2-40B4-BE49-F238E27FC236}">
                <a16:creationId xmlns:a16="http://schemas.microsoft.com/office/drawing/2014/main" id="{78CB11C2-229E-44A0-A7EE-BE4AA2462EF3}"/>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6" name="Picture Placeholder 2">
            <a:extLst>
              <a:ext uri="{FF2B5EF4-FFF2-40B4-BE49-F238E27FC236}">
                <a16:creationId xmlns:a16="http://schemas.microsoft.com/office/drawing/2014/main" id="{C508C9AC-8304-49E9-B561-3BD32738F84E}"/>
              </a:ext>
            </a:extLst>
          </p:cNvPr>
          <p:cNvSpPr>
            <a:spLocks noGrp="1"/>
          </p:cNvSpPr>
          <p:nvPr>
            <p:ph type="pic" idx="1"/>
          </p:nvPr>
        </p:nvSpPr>
        <p:spPr>
          <a:xfrm>
            <a:off x="838200" y="1396544"/>
            <a:ext cx="10517188" cy="386737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CA" dirty="0"/>
          </a:p>
        </p:txBody>
      </p:sp>
      <p:cxnSp>
        <p:nvCxnSpPr>
          <p:cNvPr id="7" name="Straight Connector 6">
            <a:extLst>
              <a:ext uri="{FF2B5EF4-FFF2-40B4-BE49-F238E27FC236}">
                <a16:creationId xmlns:a16="http://schemas.microsoft.com/office/drawing/2014/main" id="{66D6FB55-E8DB-46ED-98C6-CD67D4E22EE7}"/>
              </a:ext>
            </a:extLst>
          </p:cNvPr>
          <p:cNvCxnSpPr>
            <a:cxnSpLocks/>
          </p:cNvCxnSpPr>
          <p:nvPr/>
        </p:nvCxnSpPr>
        <p:spPr>
          <a:xfrm>
            <a:off x="838200" y="1132514"/>
            <a:ext cx="105156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8802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EC838BCE-A3E9-4FCD-ADA2-E42EF31C0BFD}"/>
              </a:ext>
            </a:extLst>
          </p:cNvPr>
          <p:cNvSpPr>
            <a:spLocks noGrp="1"/>
          </p:cNvSpPr>
          <p:nvPr>
            <p:ph type="dt" sz="half" idx="10"/>
          </p:nvPr>
        </p:nvSpPr>
        <p:spPr/>
        <p:txBody>
          <a:bodyPr/>
          <a:lstStyle/>
          <a:p>
            <a:fld id="{75A21F3D-B269-4F81-AAF5-EA46B9771378}" type="datetime1">
              <a:rPr lang="en-CA" smtClean="0"/>
              <a:t>2026-06-18</a:t>
            </a:fld>
            <a:endParaRPr lang="en-CA"/>
          </a:p>
        </p:txBody>
      </p:sp>
      <p:sp>
        <p:nvSpPr>
          <p:cNvPr id="7" name="Slide Number Placeholder 6">
            <a:extLst>
              <a:ext uri="{FF2B5EF4-FFF2-40B4-BE49-F238E27FC236}">
                <a16:creationId xmlns:a16="http://schemas.microsoft.com/office/drawing/2014/main" id="{C641F884-AFBA-4C1D-A656-7C1736069F79}"/>
              </a:ext>
            </a:extLst>
          </p:cNvPr>
          <p:cNvSpPr>
            <a:spLocks noGrp="1"/>
          </p:cNvSpPr>
          <p:nvPr>
            <p:ph type="sldNum" sz="quarter" idx="12"/>
          </p:nvPr>
        </p:nvSpPr>
        <p:spPr/>
        <p:txBody>
          <a:bodyPr/>
          <a:lstStyle/>
          <a:p>
            <a:fld id="{9954D2DF-1BF5-4F9E-81F2-6F4B039BE703}" type="slidenum">
              <a:rPr lang="en-CA" smtClean="0"/>
              <a:t>‹#›</a:t>
            </a:fld>
            <a:endParaRPr lang="en-CA"/>
          </a:p>
        </p:txBody>
      </p:sp>
      <p:sp>
        <p:nvSpPr>
          <p:cNvPr id="8" name="Picture Placeholder 11">
            <a:extLst>
              <a:ext uri="{FF2B5EF4-FFF2-40B4-BE49-F238E27FC236}">
                <a16:creationId xmlns:a16="http://schemas.microsoft.com/office/drawing/2014/main" id="{68306CCD-3F42-4618-BEC1-B31731C261C1}"/>
              </a:ext>
            </a:extLst>
          </p:cNvPr>
          <p:cNvSpPr>
            <a:spLocks noGrp="1"/>
          </p:cNvSpPr>
          <p:nvPr>
            <p:ph type="pic" sz="quarter" idx="13"/>
          </p:nvPr>
        </p:nvSpPr>
        <p:spPr>
          <a:xfrm>
            <a:off x="5183188" y="1132513"/>
            <a:ext cx="6169024" cy="4131395"/>
          </a:xfrm>
          <a:prstGeom prst="rect">
            <a:avLst/>
          </a:prstGeom>
        </p:spPr>
        <p:txBody>
          <a:bodyPr/>
          <a:lstStyle/>
          <a:p>
            <a:r>
              <a:rPr lang="en-US"/>
              <a:t>Click icon to add picture</a:t>
            </a:r>
            <a:endParaRPr lang="en-CA"/>
          </a:p>
        </p:txBody>
      </p:sp>
      <p:sp>
        <p:nvSpPr>
          <p:cNvPr id="9" name="Title 1">
            <a:extLst>
              <a:ext uri="{FF2B5EF4-FFF2-40B4-BE49-F238E27FC236}">
                <a16:creationId xmlns:a16="http://schemas.microsoft.com/office/drawing/2014/main" id="{4124F51F-1969-4F3B-9F44-5D0179BA00A4}"/>
              </a:ext>
            </a:extLst>
          </p:cNvPr>
          <p:cNvSpPr>
            <a:spLocks noGrp="1"/>
          </p:cNvSpPr>
          <p:nvPr>
            <p:ph type="title"/>
          </p:nvPr>
        </p:nvSpPr>
        <p:spPr>
          <a:xfrm>
            <a:off x="839788" y="457200"/>
            <a:ext cx="3932237" cy="530225"/>
          </a:xfrm>
          <a:prstGeom prst="rect">
            <a:avLst/>
          </a:prstGeom>
        </p:spPr>
        <p:txBody>
          <a:bodyPr/>
          <a:lstStyle>
            <a:lvl1pPr>
              <a:defRPr/>
            </a:lvl1pPr>
          </a:lstStyle>
          <a:p>
            <a:r>
              <a:rPr lang="en-US"/>
              <a:t>Click to edit Master title style</a:t>
            </a:r>
            <a:endParaRPr lang="en-CA" dirty="0"/>
          </a:p>
        </p:txBody>
      </p:sp>
      <p:sp>
        <p:nvSpPr>
          <p:cNvPr id="10" name="Text Placeholder 3">
            <a:extLst>
              <a:ext uri="{FF2B5EF4-FFF2-40B4-BE49-F238E27FC236}">
                <a16:creationId xmlns:a16="http://schemas.microsoft.com/office/drawing/2014/main" id="{CF0D5A8C-4189-4E49-88A9-332DA901D358}"/>
              </a:ext>
            </a:extLst>
          </p:cNvPr>
          <p:cNvSpPr>
            <a:spLocks noGrp="1"/>
          </p:cNvSpPr>
          <p:nvPr>
            <p:ph type="body" sz="half" idx="2"/>
          </p:nvPr>
        </p:nvSpPr>
        <p:spPr>
          <a:xfrm>
            <a:off x="839788" y="1384184"/>
            <a:ext cx="3932237" cy="3879732"/>
          </a:xfrm>
          <a:prstGeom prst="rect">
            <a:avLst/>
          </a:prstGeo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cxnSp>
        <p:nvCxnSpPr>
          <p:cNvPr id="11" name="Straight Connector 10">
            <a:extLst>
              <a:ext uri="{FF2B5EF4-FFF2-40B4-BE49-F238E27FC236}">
                <a16:creationId xmlns:a16="http://schemas.microsoft.com/office/drawing/2014/main" id="{2BFF2E83-F1BE-4519-BADC-31EFBD1118FE}"/>
              </a:ext>
            </a:extLst>
          </p:cNvPr>
          <p:cNvCxnSpPr>
            <a:cxnSpLocks/>
          </p:cNvCxnSpPr>
          <p:nvPr/>
        </p:nvCxnSpPr>
        <p:spPr>
          <a:xfrm>
            <a:off x="838200" y="1132514"/>
            <a:ext cx="39338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85537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62D0F0C-99C9-4CD7-8ACC-C730A03AEBD8}"/>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5703051"/>
            <a:ext cx="12192000" cy="1168869"/>
          </a:xfrm>
          <a:prstGeom prst="rect">
            <a:avLst/>
          </a:prstGeom>
        </p:spPr>
      </p:pic>
      <p:pic>
        <p:nvPicPr>
          <p:cNvPr id="9" name="Picture 8">
            <a:extLst>
              <a:ext uri="{FF2B5EF4-FFF2-40B4-BE49-F238E27FC236}">
                <a16:creationId xmlns:a16="http://schemas.microsoft.com/office/drawing/2014/main" id="{C87D2F43-3A41-4438-84BB-1101B45287A8}"/>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0" y="5360151"/>
            <a:ext cx="12197442" cy="1511769"/>
          </a:xfrm>
          <a:prstGeom prst="rect">
            <a:avLst/>
          </a:prstGeom>
        </p:spPr>
      </p:pic>
      <p:pic>
        <p:nvPicPr>
          <p:cNvPr id="8" name="Picture 7">
            <a:extLst>
              <a:ext uri="{FF2B5EF4-FFF2-40B4-BE49-F238E27FC236}">
                <a16:creationId xmlns:a16="http://schemas.microsoft.com/office/drawing/2014/main" id="{27808D10-E5D7-4ADC-8A1B-23D97A699C0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315209" y="6116035"/>
            <a:ext cx="1561581" cy="715204"/>
          </a:xfrm>
          <a:prstGeom prst="rect">
            <a:avLst/>
          </a:prstGeom>
        </p:spPr>
      </p:pic>
      <p:sp>
        <p:nvSpPr>
          <p:cNvPr id="4" name="Date Placeholder 3">
            <a:extLst>
              <a:ext uri="{FF2B5EF4-FFF2-40B4-BE49-F238E27FC236}">
                <a16:creationId xmlns:a16="http://schemas.microsoft.com/office/drawing/2014/main" id="{B8DD7A76-2924-42D3-8E91-D79DCF0BC4BD}"/>
              </a:ext>
            </a:extLst>
          </p:cNvPr>
          <p:cNvSpPr>
            <a:spLocks noGrp="1"/>
          </p:cNvSpPr>
          <p:nvPr>
            <p:ph type="dt" sz="half" idx="2"/>
          </p:nvPr>
        </p:nvSpPr>
        <p:spPr>
          <a:xfrm>
            <a:off x="838200" y="6506795"/>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577E48-4B6D-4BBF-83BD-CAEFAC44A4F0}" type="datetime1">
              <a:rPr lang="en-CA" smtClean="0"/>
              <a:t>2026-06-18</a:t>
            </a:fld>
            <a:endParaRPr lang="en-CA" dirty="0"/>
          </a:p>
        </p:txBody>
      </p:sp>
      <p:sp>
        <p:nvSpPr>
          <p:cNvPr id="6" name="Slide Number Placeholder 5">
            <a:extLst>
              <a:ext uri="{FF2B5EF4-FFF2-40B4-BE49-F238E27FC236}">
                <a16:creationId xmlns:a16="http://schemas.microsoft.com/office/drawing/2014/main" id="{7FC372A4-BC4F-4A8B-A7CD-6279217B78CF}"/>
              </a:ext>
            </a:extLst>
          </p:cNvPr>
          <p:cNvSpPr>
            <a:spLocks noGrp="1"/>
          </p:cNvSpPr>
          <p:nvPr>
            <p:ph type="sldNum" sz="quarter" idx="4"/>
          </p:nvPr>
        </p:nvSpPr>
        <p:spPr>
          <a:xfrm>
            <a:off x="8610600" y="650679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54D2DF-1BF5-4F9E-81F2-6F4B039BE703}" type="slidenum">
              <a:rPr lang="en-CA" smtClean="0"/>
              <a:t>‹#›</a:t>
            </a:fld>
            <a:endParaRPr lang="en-CA" dirty="0"/>
          </a:p>
        </p:txBody>
      </p:sp>
    </p:spTree>
    <p:extLst>
      <p:ext uri="{BB962C8B-B14F-4D97-AF65-F5344CB8AC3E}">
        <p14:creationId xmlns:p14="http://schemas.microsoft.com/office/powerpoint/2010/main" val="2520335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9" r:id="rId4"/>
    <p:sldLayoutId id="2147483660" r:id="rId5"/>
    <p:sldLayoutId id="2147483653" r:id="rId6"/>
    <p:sldLayoutId id="2147483654" r:id="rId7"/>
    <p:sldLayoutId id="2147483658" r:id="rId8"/>
    <p:sldLayoutId id="2147483656" r:id="rId9"/>
    <p:sldLayoutId id="2147483657" r:id="rId10"/>
    <p:sldLayoutId id="2147483661" r:id="rId11"/>
    <p:sldLayoutId id="2147483662"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D5F2CB-2634-FE95-E19E-2D141204271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8B9A3E26-2FBA-B03D-FB82-B35D352FCD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FBF149A4-CA18-6EC1-EB7A-E5D99E7C18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7976EDF-8B39-4FB6-9B89-59352B4CA2F0}" type="datetime1">
              <a:rPr lang="en-CA" smtClean="0"/>
              <a:t>2026-06-18</a:t>
            </a:fld>
            <a:endParaRPr lang="en-CA"/>
          </a:p>
        </p:txBody>
      </p:sp>
      <p:sp>
        <p:nvSpPr>
          <p:cNvPr id="5" name="Footer Placeholder 4">
            <a:extLst>
              <a:ext uri="{FF2B5EF4-FFF2-40B4-BE49-F238E27FC236}">
                <a16:creationId xmlns:a16="http://schemas.microsoft.com/office/drawing/2014/main" id="{B61AA70D-31CB-9B83-C650-416D575E08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CA"/>
              <a:t>Organization Logo</a:t>
            </a:r>
          </a:p>
        </p:txBody>
      </p:sp>
      <p:sp>
        <p:nvSpPr>
          <p:cNvPr id="6" name="Slide Number Placeholder 5">
            <a:extLst>
              <a:ext uri="{FF2B5EF4-FFF2-40B4-BE49-F238E27FC236}">
                <a16:creationId xmlns:a16="http://schemas.microsoft.com/office/drawing/2014/main" id="{1CBC4173-2468-33BF-A268-D56A5DBC81E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DBB62CA-5027-40E1-AB1B-B759D1976CB8}" type="slidenum">
              <a:rPr lang="en-CA" smtClean="0"/>
              <a:t>‹#›</a:t>
            </a:fld>
            <a:endParaRPr lang="en-CA"/>
          </a:p>
        </p:txBody>
      </p:sp>
    </p:spTree>
    <p:extLst>
      <p:ext uri="{BB962C8B-B14F-4D97-AF65-F5344CB8AC3E}">
        <p14:creationId xmlns:p14="http://schemas.microsoft.com/office/powerpoint/2010/main" val="1329236854"/>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hyperlink" Target="https://www.publicdomainpictures.net/en/view-image.php?image=5904&amp;picture=the-open-road"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6.tmp"/><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17.tmp"/><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8.tmp"/><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11.xml"/><Relationship Id="rId1" Type="http://schemas.openxmlformats.org/officeDocument/2006/relationships/video" Target="https://www.youtube.com/embed/wQRlMDUllqY?feature=oembed" TargetMode="Externa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4.tmp"/><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1.xml"/><Relationship Id="rId1" Type="http://schemas.openxmlformats.org/officeDocument/2006/relationships/slideLayout" Target="../slideLayouts/slideLayout14.xml"/><Relationship Id="rId5" Type="http://schemas.openxmlformats.org/officeDocument/2006/relationships/image" Target="../media/image21.png"/><Relationship Id="rId4" Type="http://schemas.openxmlformats.org/officeDocument/2006/relationships/hyperlink" Target="https://www.freepik.com/premium-ai-image/scenic-coastal-road-winding-along-cliffside_238101176.htm"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doi.org/10.61919/jhrr.v4i2.1115" TargetMode="External"/><Relationship Id="rId2" Type="http://schemas.openxmlformats.org/officeDocument/2006/relationships/hyperlink" Target="https://champlainpalliative.ca/wp-content/uploads/2025/07/Self-Compassion-Guidebook-updated-June-2025-1.pdf" TargetMode="Externa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hyperlink" Target="https://doi.org/10.1016/j.apnr.2025.152003" TargetMode="External"/><Relationship Id="rId4" Type="http://schemas.openxmlformats.org/officeDocument/2006/relationships/hyperlink" Target="https://doi.org/10.1177/1178632925134477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hyperlink" Target="https://www.baudovalentim.net/a-diferenca-entre-o-amor-e-o-apego/"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7.png"/><Relationship Id="rId7" Type="http://schemas.openxmlformats.org/officeDocument/2006/relationships/diagramQuickStyle" Target="../diagrams/quickStyle1.xml"/><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1.wdp"/><Relationship Id="rId9" Type="http://schemas.microsoft.com/office/2007/relationships/diagramDrawing" Target="../diagrams/drawin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1C0135-B409-7260-6E7D-DF70758E05DC}"/>
              </a:ext>
            </a:extLst>
          </p:cNvPr>
          <p:cNvSpPr>
            <a:spLocks noGrp="1"/>
          </p:cNvSpPr>
          <p:nvPr>
            <p:ph type="ctrTitle"/>
          </p:nvPr>
        </p:nvSpPr>
        <p:spPr/>
        <p:txBody>
          <a:bodyPr/>
          <a:lstStyle/>
          <a:p>
            <a:r>
              <a:rPr lang="en-CA" sz="4800" dirty="0">
                <a:solidFill>
                  <a:schemeClr val="accent1"/>
                </a:solidFill>
              </a:rPr>
              <a:t>Grief, Loss and Bereavement – </a:t>
            </a:r>
            <a:br>
              <a:rPr lang="en-CA" sz="4800" dirty="0">
                <a:solidFill>
                  <a:schemeClr val="accent1"/>
                </a:solidFill>
              </a:rPr>
            </a:br>
            <a:r>
              <a:rPr lang="en-CA" sz="4800" dirty="0">
                <a:solidFill>
                  <a:schemeClr val="accent1"/>
                </a:solidFill>
              </a:rPr>
              <a:t>“The Art of the Visit”</a:t>
            </a:r>
            <a:br>
              <a:rPr lang="en-CA" sz="4800" dirty="0">
                <a:solidFill>
                  <a:schemeClr val="accent1"/>
                </a:solidFill>
              </a:rPr>
            </a:br>
            <a:r>
              <a:rPr lang="en-CA" sz="4800" dirty="0">
                <a:solidFill>
                  <a:schemeClr val="accent1"/>
                </a:solidFill>
              </a:rPr>
              <a:t>Module Four: Supporting Self-Care</a:t>
            </a:r>
          </a:p>
        </p:txBody>
      </p:sp>
      <p:sp>
        <p:nvSpPr>
          <p:cNvPr id="3" name="Subtitle 2">
            <a:extLst>
              <a:ext uri="{FF2B5EF4-FFF2-40B4-BE49-F238E27FC236}">
                <a16:creationId xmlns:a16="http://schemas.microsoft.com/office/drawing/2014/main" id="{BE87266B-4AC2-3D45-4B0C-87877F299D32}"/>
              </a:ext>
            </a:extLst>
          </p:cNvPr>
          <p:cNvSpPr>
            <a:spLocks noGrp="1"/>
          </p:cNvSpPr>
          <p:nvPr>
            <p:ph type="subTitle" idx="1"/>
          </p:nvPr>
        </p:nvSpPr>
        <p:spPr/>
        <p:txBody>
          <a:bodyPr/>
          <a:lstStyle/>
          <a:p>
            <a:r>
              <a:rPr lang="en-CA" dirty="0">
                <a:solidFill>
                  <a:schemeClr val="accent1"/>
                </a:solidFill>
              </a:rPr>
              <a:t>Alisha Leventis, RN, BScN, MN, CHPCN (c) </a:t>
            </a:r>
          </a:p>
          <a:p>
            <a:r>
              <a:rPr lang="en-CA" i="1" dirty="0">
                <a:solidFill>
                  <a:schemeClr val="accent1"/>
                </a:solidFill>
              </a:rPr>
              <a:t>Palliative Clinical Coach Windsor-Essex</a:t>
            </a:r>
          </a:p>
          <a:p>
            <a:endParaRPr lang="en-CA" i="1" dirty="0">
              <a:solidFill>
                <a:schemeClr val="accent1"/>
              </a:solidFill>
            </a:endParaRPr>
          </a:p>
          <a:p>
            <a:r>
              <a:rPr lang="en-CA" dirty="0">
                <a:solidFill>
                  <a:schemeClr val="accent1"/>
                </a:solidFill>
              </a:rPr>
              <a:t>Acknowledgements: </a:t>
            </a:r>
          </a:p>
          <a:p>
            <a:r>
              <a:rPr lang="en-CA" dirty="0">
                <a:solidFill>
                  <a:schemeClr val="accent1"/>
                </a:solidFill>
              </a:rPr>
              <a:t>Grateful appreciation to Maureen Collins, Nancy Adams, Grant Goddard, and Diane Russett for their shared insights</a:t>
            </a:r>
          </a:p>
          <a:p>
            <a:endParaRPr lang="en-CA" dirty="0"/>
          </a:p>
        </p:txBody>
      </p:sp>
      <p:sp>
        <p:nvSpPr>
          <p:cNvPr id="4" name="TextBox 3">
            <a:extLst>
              <a:ext uri="{FF2B5EF4-FFF2-40B4-BE49-F238E27FC236}">
                <a16:creationId xmlns:a16="http://schemas.microsoft.com/office/drawing/2014/main" id="{EA470BAD-D7D9-5026-8E7D-99B3C81B6775}"/>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467644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440BE1-A599-9534-A228-C86C2DE15B85}"/>
              </a:ext>
            </a:extLst>
          </p:cNvPr>
          <p:cNvSpPr>
            <a:spLocks noGrp="1"/>
          </p:cNvSpPr>
          <p:nvPr>
            <p:ph type="body" sz="quarter" idx="13"/>
          </p:nvPr>
        </p:nvSpPr>
        <p:spPr/>
        <p:txBody>
          <a:bodyPr/>
          <a:lstStyle/>
          <a:p>
            <a:r>
              <a:rPr lang="en-CA" dirty="0">
                <a:solidFill>
                  <a:schemeClr val="accent1"/>
                </a:solidFill>
              </a:rPr>
              <a:t>Psychological and Physical Impact</a:t>
            </a:r>
          </a:p>
        </p:txBody>
      </p:sp>
      <p:sp>
        <p:nvSpPr>
          <p:cNvPr id="3" name="Content Placeholder 2">
            <a:extLst>
              <a:ext uri="{FF2B5EF4-FFF2-40B4-BE49-F238E27FC236}">
                <a16:creationId xmlns:a16="http://schemas.microsoft.com/office/drawing/2014/main" id="{BC9F9DF3-B0AE-A33F-CBF2-0940046D9E75}"/>
              </a:ext>
            </a:extLst>
          </p:cNvPr>
          <p:cNvSpPr>
            <a:spLocks noGrp="1"/>
          </p:cNvSpPr>
          <p:nvPr>
            <p:ph idx="1"/>
          </p:nvPr>
        </p:nvSpPr>
        <p:spPr/>
        <p:txBody>
          <a:bodyPr/>
          <a:lstStyle/>
          <a:p>
            <a:r>
              <a:rPr lang="en-CA" dirty="0">
                <a:solidFill>
                  <a:schemeClr val="accent1"/>
                </a:solidFill>
              </a:rPr>
              <a:t>Grieving professionals often experience feelings of loneliness, stress, and burnout, along with sleep disturbances, increased blood pressure, chest pain, fatigue, anger, intrusive flashbacks, depression and negative impacts on their personal relationships due to unprocessed grief </a:t>
            </a:r>
          </a:p>
          <a:p>
            <a:r>
              <a:rPr lang="en-CA" dirty="0">
                <a:solidFill>
                  <a:schemeClr val="accent1"/>
                </a:solidFill>
              </a:rPr>
              <a:t>Healthcare workers often carry the weight of responsibility and will reflect on what they could have done differently and reviewing whether everything was done correctly, leading to guilt and self-doubt</a:t>
            </a:r>
          </a:p>
          <a:p>
            <a:pPr marL="0" indent="0" algn="r">
              <a:buNone/>
            </a:pPr>
            <a:r>
              <a:rPr lang="en-CA" sz="1400" dirty="0">
                <a:solidFill>
                  <a:schemeClr val="accent1"/>
                </a:solidFill>
              </a:rPr>
              <a:t>(Phillips et al., 2025)</a:t>
            </a:r>
          </a:p>
        </p:txBody>
      </p:sp>
      <p:sp>
        <p:nvSpPr>
          <p:cNvPr id="4" name="TextBox 3">
            <a:extLst>
              <a:ext uri="{FF2B5EF4-FFF2-40B4-BE49-F238E27FC236}">
                <a16:creationId xmlns:a16="http://schemas.microsoft.com/office/drawing/2014/main" id="{3E9F80B1-E7E7-23BF-A55C-DF7987D3A8F4}"/>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3409984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AB20A9E-ABD6-DDC4-6227-5537F26291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92087" y="128079"/>
            <a:ext cx="4272742" cy="5735226"/>
          </a:xfrm>
          <a:prstGeom prst="rect">
            <a:avLst/>
          </a:prstGeom>
        </p:spPr>
      </p:pic>
      <p:sp>
        <p:nvSpPr>
          <p:cNvPr id="2" name="TextBox 1">
            <a:extLst>
              <a:ext uri="{FF2B5EF4-FFF2-40B4-BE49-F238E27FC236}">
                <a16:creationId xmlns:a16="http://schemas.microsoft.com/office/drawing/2014/main" id="{98A30D83-44DE-F296-7292-38E591715B6B}"/>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646567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E33DC9-DD7B-766E-8299-987A428659F3}"/>
              </a:ext>
            </a:extLst>
          </p:cNvPr>
          <p:cNvSpPr>
            <a:spLocks noGrp="1"/>
          </p:cNvSpPr>
          <p:nvPr>
            <p:ph type="body" sz="quarter" idx="13"/>
          </p:nvPr>
        </p:nvSpPr>
        <p:spPr/>
        <p:txBody>
          <a:bodyPr/>
          <a:lstStyle/>
          <a:p>
            <a:r>
              <a:rPr lang="en-CA" dirty="0">
                <a:solidFill>
                  <a:schemeClr val="accent1"/>
                </a:solidFill>
              </a:rPr>
              <a:t>Coping Strategies</a:t>
            </a:r>
          </a:p>
        </p:txBody>
      </p:sp>
      <p:sp>
        <p:nvSpPr>
          <p:cNvPr id="3" name="Content Placeholder 2">
            <a:extLst>
              <a:ext uri="{FF2B5EF4-FFF2-40B4-BE49-F238E27FC236}">
                <a16:creationId xmlns:a16="http://schemas.microsoft.com/office/drawing/2014/main" id="{BE173D18-6EED-17CF-707C-940548B3EAFF}"/>
              </a:ext>
            </a:extLst>
          </p:cNvPr>
          <p:cNvSpPr>
            <a:spLocks noGrp="1"/>
          </p:cNvSpPr>
          <p:nvPr>
            <p:ph idx="1"/>
          </p:nvPr>
        </p:nvSpPr>
        <p:spPr/>
        <p:txBody>
          <a:bodyPr/>
          <a:lstStyle/>
          <a:p>
            <a:r>
              <a:rPr lang="en-CA" dirty="0">
                <a:solidFill>
                  <a:schemeClr val="accent1"/>
                </a:solidFill>
              </a:rPr>
              <a:t>Formal support</a:t>
            </a:r>
          </a:p>
          <a:p>
            <a:r>
              <a:rPr lang="en-CA" dirty="0">
                <a:solidFill>
                  <a:schemeClr val="accent1"/>
                </a:solidFill>
              </a:rPr>
              <a:t>Informal support</a:t>
            </a:r>
          </a:p>
          <a:p>
            <a:r>
              <a:rPr lang="en-CA" dirty="0">
                <a:solidFill>
                  <a:schemeClr val="accent1"/>
                </a:solidFill>
              </a:rPr>
              <a:t>Personal Self-Care and Finding Meaning</a:t>
            </a:r>
          </a:p>
          <a:p>
            <a:pPr marL="0" indent="0" algn="r">
              <a:buNone/>
            </a:pPr>
            <a:endParaRPr lang="en-CA" sz="1400" dirty="0">
              <a:solidFill>
                <a:schemeClr val="accent1"/>
              </a:solidFill>
            </a:endParaRPr>
          </a:p>
          <a:p>
            <a:pPr marL="0" indent="0" algn="r">
              <a:buNone/>
            </a:pPr>
            <a:endParaRPr lang="en-CA" sz="1400" dirty="0">
              <a:solidFill>
                <a:schemeClr val="accent1"/>
              </a:solidFill>
            </a:endParaRPr>
          </a:p>
          <a:p>
            <a:pPr marL="0" indent="0" algn="r">
              <a:buNone/>
            </a:pPr>
            <a:endParaRPr lang="en-CA" sz="1400" dirty="0">
              <a:solidFill>
                <a:schemeClr val="accent1"/>
              </a:solidFill>
            </a:endParaRPr>
          </a:p>
          <a:p>
            <a:pPr marL="0" indent="0" algn="r">
              <a:buNone/>
            </a:pPr>
            <a:endParaRPr lang="en-CA" sz="1400" dirty="0">
              <a:solidFill>
                <a:schemeClr val="accent1"/>
              </a:solidFill>
            </a:endParaRPr>
          </a:p>
          <a:p>
            <a:pPr marL="0" indent="0" algn="r">
              <a:buNone/>
            </a:pPr>
            <a:endParaRPr lang="en-CA" sz="1400" dirty="0">
              <a:solidFill>
                <a:schemeClr val="accent1"/>
              </a:solidFill>
            </a:endParaRPr>
          </a:p>
          <a:p>
            <a:pPr marL="0" indent="0" algn="r">
              <a:buNone/>
            </a:pPr>
            <a:endParaRPr lang="en-CA" sz="1400" dirty="0">
              <a:solidFill>
                <a:schemeClr val="accent1"/>
              </a:solidFill>
            </a:endParaRPr>
          </a:p>
          <a:p>
            <a:pPr marL="0" indent="0" algn="r">
              <a:buNone/>
            </a:pPr>
            <a:r>
              <a:rPr lang="en-CA" sz="1400" dirty="0">
                <a:solidFill>
                  <a:schemeClr val="accent1"/>
                </a:solidFill>
              </a:rPr>
              <a:t>(Phillips et al., 2025)</a:t>
            </a:r>
          </a:p>
        </p:txBody>
      </p:sp>
      <p:sp>
        <p:nvSpPr>
          <p:cNvPr id="4" name="TextBox 3">
            <a:extLst>
              <a:ext uri="{FF2B5EF4-FFF2-40B4-BE49-F238E27FC236}">
                <a16:creationId xmlns:a16="http://schemas.microsoft.com/office/drawing/2014/main" id="{76055A2F-A174-25D3-D3CE-6C6E66255CDE}"/>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129669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BA7417A-DF83-35D0-1D94-434045F9C60E}"/>
              </a:ext>
            </a:extLst>
          </p:cNvPr>
          <p:cNvSpPr>
            <a:spLocks noGrp="1"/>
          </p:cNvSpPr>
          <p:nvPr>
            <p:ph type="body" sz="quarter" idx="13"/>
          </p:nvPr>
        </p:nvSpPr>
        <p:spPr/>
        <p:txBody>
          <a:bodyPr/>
          <a:lstStyle/>
          <a:p>
            <a:r>
              <a:rPr lang="en-CA" dirty="0">
                <a:solidFill>
                  <a:schemeClr val="accent1"/>
                </a:solidFill>
              </a:rPr>
              <a:t>Unhealthy Coping</a:t>
            </a:r>
          </a:p>
        </p:txBody>
      </p:sp>
      <p:sp>
        <p:nvSpPr>
          <p:cNvPr id="3" name="Content Placeholder 2">
            <a:extLst>
              <a:ext uri="{FF2B5EF4-FFF2-40B4-BE49-F238E27FC236}">
                <a16:creationId xmlns:a16="http://schemas.microsoft.com/office/drawing/2014/main" id="{5CA51B7A-D8EC-BBF8-A8AD-0DBAC61CD02D}"/>
              </a:ext>
            </a:extLst>
          </p:cNvPr>
          <p:cNvSpPr>
            <a:spLocks noGrp="1"/>
          </p:cNvSpPr>
          <p:nvPr>
            <p:ph idx="1"/>
          </p:nvPr>
        </p:nvSpPr>
        <p:spPr/>
        <p:txBody>
          <a:bodyPr/>
          <a:lstStyle/>
          <a:p>
            <a:r>
              <a:rPr lang="en-CA" sz="2400" dirty="0">
                <a:solidFill>
                  <a:schemeClr val="accent1"/>
                </a:solidFill>
              </a:rPr>
              <a:t>Emotional avoidance</a:t>
            </a:r>
          </a:p>
          <a:p>
            <a:pPr lvl="1"/>
            <a:r>
              <a:rPr lang="en-CA" dirty="0">
                <a:solidFill>
                  <a:schemeClr val="accent1"/>
                </a:solidFill>
              </a:rPr>
              <a:t>Suppressing or compartmentalizing their emotions</a:t>
            </a:r>
          </a:p>
          <a:p>
            <a:pPr lvl="1"/>
            <a:r>
              <a:rPr lang="en-CA" dirty="0">
                <a:solidFill>
                  <a:schemeClr val="accent1"/>
                </a:solidFill>
              </a:rPr>
              <a:t>Negative long-term effects due to not adequately processing grief, including loss of empathy and emotional shutdown both personally and professionally</a:t>
            </a:r>
          </a:p>
          <a:p>
            <a:r>
              <a:rPr lang="en-CA" sz="2400" dirty="0">
                <a:solidFill>
                  <a:schemeClr val="accent1"/>
                </a:solidFill>
              </a:rPr>
              <a:t>Alcohol consumption</a:t>
            </a:r>
          </a:p>
          <a:p>
            <a:r>
              <a:rPr lang="en-CA" sz="2400" dirty="0">
                <a:solidFill>
                  <a:schemeClr val="accent1"/>
                </a:solidFill>
              </a:rPr>
              <a:t>Binge Eating</a:t>
            </a:r>
          </a:p>
          <a:p>
            <a:pPr marL="0" indent="0" algn="r">
              <a:buNone/>
            </a:pPr>
            <a:r>
              <a:rPr lang="en-CA" sz="2400" dirty="0">
                <a:solidFill>
                  <a:schemeClr val="accent1"/>
                </a:solidFill>
              </a:rPr>
              <a:t>(Phillips et al., 2025)</a:t>
            </a:r>
          </a:p>
          <a:p>
            <a:endParaRPr lang="en-CA" dirty="0"/>
          </a:p>
        </p:txBody>
      </p:sp>
      <p:sp>
        <p:nvSpPr>
          <p:cNvPr id="4" name="TextBox 3">
            <a:extLst>
              <a:ext uri="{FF2B5EF4-FFF2-40B4-BE49-F238E27FC236}">
                <a16:creationId xmlns:a16="http://schemas.microsoft.com/office/drawing/2014/main" id="{6BB7F2C5-0559-A37E-6569-EF030C5161CB}"/>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2606262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A283C-D80E-7233-2F76-703328E914C7}"/>
              </a:ext>
            </a:extLst>
          </p:cNvPr>
          <p:cNvSpPr>
            <a:spLocks noGrp="1"/>
          </p:cNvSpPr>
          <p:nvPr>
            <p:ph type="title"/>
          </p:nvPr>
        </p:nvSpPr>
        <p:spPr>
          <a:xfrm>
            <a:off x="838200" y="365125"/>
            <a:ext cx="10515600" cy="1325563"/>
          </a:xfrm>
        </p:spPr>
        <p:txBody>
          <a:bodyPr>
            <a:normAutofit/>
          </a:bodyPr>
          <a:lstStyle/>
          <a:p>
            <a:pPr algn="ctr"/>
            <a:r>
              <a:rPr lang="en-CA" dirty="0">
                <a:solidFill>
                  <a:schemeClr val="accent1"/>
                </a:solidFill>
              </a:rPr>
              <a:t>Where do we go from here? </a:t>
            </a:r>
          </a:p>
        </p:txBody>
      </p:sp>
      <p:graphicFrame>
        <p:nvGraphicFramePr>
          <p:cNvPr id="12" name="Content Placeholder 2">
            <a:extLst>
              <a:ext uri="{FF2B5EF4-FFF2-40B4-BE49-F238E27FC236}">
                <a16:creationId xmlns:a16="http://schemas.microsoft.com/office/drawing/2014/main" id="{E5A2D8FF-B57F-3384-180F-CE8B3D6E2795}"/>
              </a:ext>
            </a:extLst>
          </p:cNvPr>
          <p:cNvGraphicFramePr>
            <a:graphicFrameLocks noGrp="1"/>
          </p:cNvGraphicFramePr>
          <p:nvPr>
            <p:ph idx="1"/>
            <p:extLst>
              <p:ext uri="{D42A27DB-BD31-4B8C-83A1-F6EECF244321}">
                <p14:modId xmlns:p14="http://schemas.microsoft.com/office/powerpoint/2010/main" val="113041670"/>
              </p:ext>
            </p:extLst>
          </p:nvPr>
        </p:nvGraphicFramePr>
        <p:xfrm>
          <a:off x="1137459" y="1347331"/>
          <a:ext cx="4614759" cy="41633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road leading to mountains&#10;&#10;AI-generated content may be incorrect.">
            <a:extLst>
              <a:ext uri="{FF2B5EF4-FFF2-40B4-BE49-F238E27FC236}">
                <a16:creationId xmlns:a16="http://schemas.microsoft.com/office/drawing/2014/main" id="{7FD79DFD-769A-BA19-2154-DDFA039785EB}"/>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rcRect l="13514" r="2632" b="-2"/>
          <a:stretch>
            <a:fillRect/>
          </a:stretch>
        </p:blipFill>
        <p:spPr>
          <a:xfrm>
            <a:off x="6291466" y="146652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
        <p:nvSpPr>
          <p:cNvPr id="6" name="TextBox 5">
            <a:extLst>
              <a:ext uri="{FF2B5EF4-FFF2-40B4-BE49-F238E27FC236}">
                <a16:creationId xmlns:a16="http://schemas.microsoft.com/office/drawing/2014/main" id="{C4577389-DC2A-6A08-DA3D-0F351466F5F9}"/>
              </a:ext>
            </a:extLst>
          </p:cNvPr>
          <p:cNvSpPr txBox="1"/>
          <p:nvPr/>
        </p:nvSpPr>
        <p:spPr>
          <a:xfrm>
            <a:off x="8117305" y="6424863"/>
            <a:ext cx="3649579" cy="307777"/>
          </a:xfrm>
          <a:prstGeom prst="rect">
            <a:avLst/>
          </a:prstGeom>
          <a:noFill/>
        </p:spPr>
        <p:txBody>
          <a:bodyPr wrap="square" rtlCol="0">
            <a:spAutoFit/>
          </a:bodyPr>
          <a:lstStyle/>
          <a:p>
            <a:pPr algn="r"/>
            <a:r>
              <a:rPr lang="en-CA" sz="1400" dirty="0"/>
              <a:t>(Mir et al., 2024)</a:t>
            </a:r>
          </a:p>
        </p:txBody>
      </p:sp>
      <p:sp>
        <p:nvSpPr>
          <p:cNvPr id="3" name="TextBox 2">
            <a:extLst>
              <a:ext uri="{FF2B5EF4-FFF2-40B4-BE49-F238E27FC236}">
                <a16:creationId xmlns:a16="http://schemas.microsoft.com/office/drawing/2014/main" id="{54C4CAA8-C2B6-8D6D-2285-A28C015A292C}"/>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132407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quote on a blue background&#10;&#10;AI-generated content may be incorrect.">
            <a:extLst>
              <a:ext uri="{FF2B5EF4-FFF2-40B4-BE49-F238E27FC236}">
                <a16:creationId xmlns:a16="http://schemas.microsoft.com/office/drawing/2014/main" id="{A28A3BE4-E151-FCD0-BF93-B7A6B8F2F1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7247" y="259003"/>
            <a:ext cx="5057506" cy="5227397"/>
          </a:xfrm>
          <a:prstGeom prst="rect">
            <a:avLst/>
          </a:prstGeom>
        </p:spPr>
      </p:pic>
      <p:sp>
        <p:nvSpPr>
          <p:cNvPr id="2" name="TextBox 1">
            <a:extLst>
              <a:ext uri="{FF2B5EF4-FFF2-40B4-BE49-F238E27FC236}">
                <a16:creationId xmlns:a16="http://schemas.microsoft.com/office/drawing/2014/main" id="{BC4B9F64-9185-04E7-A2F0-4C89088FBD77}"/>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911903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D0BD7-FB80-C519-CF0B-1D5E3EC99DF4}"/>
            </a:ext>
          </a:extLst>
        </p:cNvPr>
        <p:cNvGrpSpPr/>
        <p:nvPr/>
      </p:nvGrpSpPr>
      <p:grpSpPr>
        <a:xfrm>
          <a:off x="0" y="0"/>
          <a:ext cx="0" cy="0"/>
          <a:chOff x="0" y="0"/>
          <a:chExt cx="0" cy="0"/>
        </a:xfrm>
      </p:grpSpPr>
      <p:pic>
        <p:nvPicPr>
          <p:cNvPr id="5" name="Picture 4" descr="A screenshot of a test&#10;&#10;AI-generated content may be incorrect.">
            <a:extLst>
              <a:ext uri="{FF2B5EF4-FFF2-40B4-BE49-F238E27FC236}">
                <a16:creationId xmlns:a16="http://schemas.microsoft.com/office/drawing/2014/main" id="{B0EACED5-627C-A5BD-35DE-D9F4850E96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9552" y="0"/>
            <a:ext cx="5272896" cy="5702531"/>
          </a:xfrm>
          <a:prstGeom prst="rect">
            <a:avLst/>
          </a:prstGeom>
        </p:spPr>
      </p:pic>
      <p:sp>
        <p:nvSpPr>
          <p:cNvPr id="2" name="TextBox 1">
            <a:extLst>
              <a:ext uri="{FF2B5EF4-FFF2-40B4-BE49-F238E27FC236}">
                <a16:creationId xmlns:a16="http://schemas.microsoft.com/office/drawing/2014/main" id="{8466FB1A-A7F7-3118-E222-645E2DDF48AE}"/>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9439271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aper with text and a cartoon character&#10;&#10;AI-generated content may be incorrect.">
            <a:extLst>
              <a:ext uri="{FF2B5EF4-FFF2-40B4-BE49-F238E27FC236}">
                <a16:creationId xmlns:a16="http://schemas.microsoft.com/office/drawing/2014/main" id="{E9DAFA0E-ACCB-54FD-0BAB-C34E450BA8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77852" y="0"/>
            <a:ext cx="4436295" cy="5742778"/>
          </a:xfrm>
          <a:prstGeom prst="rect">
            <a:avLst/>
          </a:prstGeom>
        </p:spPr>
      </p:pic>
      <p:sp>
        <p:nvSpPr>
          <p:cNvPr id="2" name="TextBox 1">
            <a:extLst>
              <a:ext uri="{FF2B5EF4-FFF2-40B4-BE49-F238E27FC236}">
                <a16:creationId xmlns:a16="http://schemas.microsoft.com/office/drawing/2014/main" id="{FA64BB73-6028-4803-F734-41A2CA023144}"/>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752837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quote on a white circle&#10;&#10;AI-generated content may be incorrect.">
            <a:extLst>
              <a:ext uri="{FF2B5EF4-FFF2-40B4-BE49-F238E27FC236}">
                <a16:creationId xmlns:a16="http://schemas.microsoft.com/office/drawing/2014/main" id="{ED01C10C-4D74-052B-33E6-4326D61651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3216" y="266007"/>
            <a:ext cx="4805568" cy="5251987"/>
          </a:xfrm>
          <a:prstGeom prst="rect">
            <a:avLst/>
          </a:prstGeom>
        </p:spPr>
      </p:pic>
      <p:sp>
        <p:nvSpPr>
          <p:cNvPr id="2" name="TextBox 1">
            <a:extLst>
              <a:ext uri="{FF2B5EF4-FFF2-40B4-BE49-F238E27FC236}">
                <a16:creationId xmlns:a16="http://schemas.microsoft.com/office/drawing/2014/main" id="{E2B24648-B469-55A1-4F8B-5F659914A1C4}"/>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4233569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How to be Kinder to Yourself">
            <a:hlinkClick r:id="" action="ppaction://media"/>
            <a:extLst>
              <a:ext uri="{FF2B5EF4-FFF2-40B4-BE49-F238E27FC236}">
                <a16:creationId xmlns:a16="http://schemas.microsoft.com/office/drawing/2014/main" id="{D497F213-9429-FE9E-6902-3078DBFF0FC9}"/>
              </a:ext>
            </a:extLst>
          </p:cNvPr>
          <p:cNvPicPr>
            <a:picLocks noRot="1" noChangeAspect="1"/>
          </p:cNvPicPr>
          <p:nvPr>
            <a:videoFile r:link="rId1"/>
          </p:nvPr>
        </p:nvPicPr>
        <p:blipFill>
          <a:blip r:embed="rId4"/>
          <a:stretch>
            <a:fillRect/>
          </a:stretch>
        </p:blipFill>
        <p:spPr>
          <a:xfrm>
            <a:off x="26988" y="0"/>
            <a:ext cx="12138025" cy="6858000"/>
          </a:xfrm>
          <a:prstGeom prst="rect">
            <a:avLst/>
          </a:prstGeom>
        </p:spPr>
      </p:pic>
    </p:spTree>
    <p:extLst>
      <p:ext uri="{BB962C8B-B14F-4D97-AF65-F5344CB8AC3E}">
        <p14:creationId xmlns:p14="http://schemas.microsoft.com/office/powerpoint/2010/main" val="4290777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9" descr="A white paper with black text&#10;&#10;AI-generated content may be incorrect.">
            <a:extLst>
              <a:ext uri="{FF2B5EF4-FFF2-40B4-BE49-F238E27FC236}">
                <a16:creationId xmlns:a16="http://schemas.microsoft.com/office/drawing/2014/main" id="{B3128C7C-C293-CF9F-25EC-221C45E744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6744" y="283162"/>
            <a:ext cx="5102352" cy="5025817"/>
          </a:xfrm>
          <a:prstGeom prst="rect">
            <a:avLst/>
          </a:prstGeom>
        </p:spPr>
      </p:pic>
      <p:sp>
        <p:nvSpPr>
          <p:cNvPr id="3" name="TextBox 2">
            <a:extLst>
              <a:ext uri="{FF2B5EF4-FFF2-40B4-BE49-F238E27FC236}">
                <a16:creationId xmlns:a16="http://schemas.microsoft.com/office/drawing/2014/main" id="{D7A01F96-7672-F113-A071-F57276BBA7BD}"/>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241763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50BE0D-84BD-F32E-8D73-9CBB369EA0E1}"/>
            </a:ext>
          </a:extLst>
        </p:cNvPr>
        <p:cNvGrpSpPr/>
        <p:nvPr/>
      </p:nvGrpSpPr>
      <p:grpSpPr>
        <a:xfrm>
          <a:off x="0" y="0"/>
          <a:ext cx="0" cy="0"/>
          <a:chOff x="0" y="0"/>
          <a:chExt cx="0" cy="0"/>
        </a:xfrm>
      </p:grpSpPr>
      <p:pic>
        <p:nvPicPr>
          <p:cNvPr id="2" name="Content Placeholder 9" descr="A white paper with black text&#10;&#10;AI-generated content may be incorrect.">
            <a:extLst>
              <a:ext uri="{FF2B5EF4-FFF2-40B4-BE49-F238E27FC236}">
                <a16:creationId xmlns:a16="http://schemas.microsoft.com/office/drawing/2014/main" id="{66C13B99-5383-754C-DC6B-AF40E48351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9237" y="232756"/>
            <a:ext cx="5153526" cy="5076223"/>
          </a:xfrm>
          <a:prstGeom prst="rect">
            <a:avLst/>
          </a:prstGeom>
        </p:spPr>
      </p:pic>
      <p:sp>
        <p:nvSpPr>
          <p:cNvPr id="3" name="TextBox 2">
            <a:extLst>
              <a:ext uri="{FF2B5EF4-FFF2-40B4-BE49-F238E27FC236}">
                <a16:creationId xmlns:a16="http://schemas.microsoft.com/office/drawing/2014/main" id="{F14F2E42-1333-46D4-DBDA-62A7D066EFDC}"/>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5701811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8" descr="A winding road on a cliff by the ocean&#10;&#10;AI-generated content may be incorrect.">
            <a:extLst>
              <a:ext uri="{FF2B5EF4-FFF2-40B4-BE49-F238E27FC236}">
                <a16:creationId xmlns:a16="http://schemas.microsoft.com/office/drawing/2014/main" id="{92A62EED-4AC0-2FD3-6625-5E335FD44195}"/>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1797" b="3616"/>
          <a:stretch>
            <a:fillRect/>
          </a:stretch>
        </p:blipFill>
        <p:spPr>
          <a:xfrm>
            <a:off x="20" y="10"/>
            <a:ext cx="12191980" cy="6857990"/>
          </a:xfrm>
          <a:prstGeom prst="rect">
            <a:avLst/>
          </a:prstGeom>
        </p:spPr>
      </p:pic>
      <p:sp>
        <p:nvSpPr>
          <p:cNvPr id="14" name="Freeform 12">
            <a:extLst>
              <a:ext uri="{FF2B5EF4-FFF2-40B4-BE49-F238E27FC236}">
                <a16:creationId xmlns:a16="http://schemas.microsoft.com/office/drawing/2014/main" id="{522A94E1-AEBD-4286-BFF8-0711E4CD3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622650" y="5181600"/>
            <a:ext cx="9165010" cy="1174750"/>
          </a:xfrm>
          <a:custGeom>
            <a:avLst/>
            <a:gdLst>
              <a:gd name="connsiteX0" fmla="*/ 0 w 9165010"/>
              <a:gd name="connsiteY0" fmla="*/ 1073384 h 1073384"/>
              <a:gd name="connsiteX1" fmla="*/ 9165010 w 9165010"/>
              <a:gd name="connsiteY1" fmla="*/ 1073384 h 1073384"/>
              <a:gd name="connsiteX2" fmla="*/ 9165010 w 9165010"/>
              <a:gd name="connsiteY2" fmla="*/ 266817 h 1073384"/>
              <a:gd name="connsiteX3" fmla="*/ 4757604 w 9165010"/>
              <a:gd name="connsiteY3" fmla="*/ 266817 h 1073384"/>
              <a:gd name="connsiteX4" fmla="*/ 4582505 w 9165010"/>
              <a:gd name="connsiteY4" fmla="*/ 0 h 1073384"/>
              <a:gd name="connsiteX5" fmla="*/ 4407407 w 9165010"/>
              <a:gd name="connsiteY5" fmla="*/ 266817 h 1073384"/>
              <a:gd name="connsiteX6" fmla="*/ 0 w 9165010"/>
              <a:gd name="connsiteY6" fmla="*/ 266817 h 1073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65010" h="1073384">
                <a:moveTo>
                  <a:pt x="0" y="1073384"/>
                </a:moveTo>
                <a:lnTo>
                  <a:pt x="9165010" y="1073384"/>
                </a:lnTo>
                <a:lnTo>
                  <a:pt x="9165010" y="266817"/>
                </a:lnTo>
                <a:lnTo>
                  <a:pt x="4757604" y="266817"/>
                </a:lnTo>
                <a:lnTo>
                  <a:pt x="4582505" y="0"/>
                </a:lnTo>
                <a:lnTo>
                  <a:pt x="4407407" y="266817"/>
                </a:lnTo>
                <a:lnTo>
                  <a:pt x="0" y="266817"/>
                </a:lnTo>
                <a:close/>
              </a:path>
            </a:pathLst>
          </a:custGeom>
          <a:solidFill>
            <a:srgbClr val="404040">
              <a:alpha val="9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C01CEE4D-E58F-D697-5D86-7B20424B4596}"/>
              </a:ext>
            </a:extLst>
          </p:cNvPr>
          <p:cNvSpPr>
            <a:spLocks noGrp="1"/>
          </p:cNvSpPr>
          <p:nvPr>
            <p:ph type="title"/>
          </p:nvPr>
        </p:nvSpPr>
        <p:spPr>
          <a:xfrm>
            <a:off x="1771650" y="5254391"/>
            <a:ext cx="8867012" cy="774934"/>
          </a:xfrm>
          <a:noFill/>
        </p:spPr>
        <p:txBody>
          <a:bodyPr vert="horz" lIns="91440" tIns="45720" rIns="91440" bIns="45720" rtlCol="0" anchor="ctr">
            <a:normAutofit/>
          </a:bodyPr>
          <a:lstStyle/>
          <a:p>
            <a:pPr algn="ctr"/>
            <a:r>
              <a:rPr lang="en-US" sz="4000" dirty="0">
                <a:solidFill>
                  <a:srgbClr val="FFFFFF"/>
                </a:solidFill>
              </a:rPr>
              <a:t>Our Learning Journey</a:t>
            </a:r>
          </a:p>
        </p:txBody>
      </p:sp>
      <p:sp>
        <p:nvSpPr>
          <p:cNvPr id="10" name="Speech Bubble: Rectangle with Corners Rounded 9">
            <a:extLst>
              <a:ext uri="{FF2B5EF4-FFF2-40B4-BE49-F238E27FC236}">
                <a16:creationId xmlns:a16="http://schemas.microsoft.com/office/drawing/2014/main" id="{1701C39E-90D7-014A-4A3D-C4515D0B87C8}"/>
              </a:ext>
            </a:extLst>
          </p:cNvPr>
          <p:cNvSpPr/>
          <p:nvPr/>
        </p:nvSpPr>
        <p:spPr>
          <a:xfrm>
            <a:off x="7356021" y="3369582"/>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1" name="TextBox 10">
            <a:extLst>
              <a:ext uri="{FF2B5EF4-FFF2-40B4-BE49-F238E27FC236}">
                <a16:creationId xmlns:a16="http://schemas.microsoft.com/office/drawing/2014/main" id="{EDE3C9B9-0D32-CDF4-4BE6-CAC56AE054EB}"/>
              </a:ext>
            </a:extLst>
          </p:cNvPr>
          <p:cNvSpPr txBox="1"/>
          <p:nvPr/>
        </p:nvSpPr>
        <p:spPr>
          <a:xfrm>
            <a:off x="7479791" y="3703106"/>
            <a:ext cx="1499616" cy="7386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Anticipatory Grief</a:t>
            </a:r>
          </a:p>
        </p:txBody>
      </p:sp>
      <p:sp>
        <p:nvSpPr>
          <p:cNvPr id="12" name="Speech Bubble: Rectangle with Corners Rounded 11">
            <a:extLst>
              <a:ext uri="{FF2B5EF4-FFF2-40B4-BE49-F238E27FC236}">
                <a16:creationId xmlns:a16="http://schemas.microsoft.com/office/drawing/2014/main" id="{66E34F9F-F1EE-38A2-1AA1-FF9FE8710687}"/>
              </a:ext>
            </a:extLst>
          </p:cNvPr>
          <p:cNvSpPr/>
          <p:nvPr/>
        </p:nvSpPr>
        <p:spPr>
          <a:xfrm>
            <a:off x="5404104" y="2142094"/>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A30E28CE-8705-DA9B-DFA1-9905AE441F33}"/>
              </a:ext>
            </a:extLst>
          </p:cNvPr>
          <p:cNvSpPr txBox="1"/>
          <p:nvPr/>
        </p:nvSpPr>
        <p:spPr>
          <a:xfrm>
            <a:off x="5532446" y="2329195"/>
            <a:ext cx="149047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a Pronouncement  </a:t>
            </a:r>
            <a:endParaRPr kumimoji="0" lang="en-CA" sz="1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 name="Speech Bubble: Rectangle with Corners Rounded 2">
            <a:extLst>
              <a:ext uri="{FF2B5EF4-FFF2-40B4-BE49-F238E27FC236}">
                <a16:creationId xmlns:a16="http://schemas.microsoft.com/office/drawing/2014/main" id="{B7F45E98-87BC-97B5-6800-71C6F3C5CFCD}"/>
              </a:ext>
            </a:extLst>
          </p:cNvPr>
          <p:cNvSpPr/>
          <p:nvPr/>
        </p:nvSpPr>
        <p:spPr>
          <a:xfrm>
            <a:off x="3452187" y="1409718"/>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4" name="TextBox 3">
            <a:extLst>
              <a:ext uri="{FF2B5EF4-FFF2-40B4-BE49-F238E27FC236}">
                <a16:creationId xmlns:a16="http://schemas.microsoft.com/office/drawing/2014/main" id="{C08411A2-1C78-B1B6-0100-454100B7BE97}"/>
              </a:ext>
            </a:extLst>
          </p:cNvPr>
          <p:cNvSpPr txBox="1"/>
          <p:nvPr/>
        </p:nvSpPr>
        <p:spPr>
          <a:xfrm>
            <a:off x="3602736" y="1746504"/>
            <a:ext cx="144475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ptos" panose="02110004020202020204"/>
                <a:ea typeface="+mn-ea"/>
                <a:cs typeface="+mn-cs"/>
              </a:rPr>
              <a:t>Supporting Bereavement</a:t>
            </a:r>
            <a:endParaRPr kumimoji="0" lang="en-CA" sz="14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5" name="Speech Bubble: Rectangle with Corners Rounded 4">
            <a:extLst>
              <a:ext uri="{FF2B5EF4-FFF2-40B4-BE49-F238E27FC236}">
                <a16:creationId xmlns:a16="http://schemas.microsoft.com/office/drawing/2014/main" id="{1032BF19-36C6-8243-36D7-3589009FDAC8}"/>
              </a:ext>
            </a:extLst>
          </p:cNvPr>
          <p:cNvSpPr/>
          <p:nvPr/>
        </p:nvSpPr>
        <p:spPr>
          <a:xfrm>
            <a:off x="1622650" y="16165"/>
            <a:ext cx="1747157" cy="1625020"/>
          </a:xfrm>
          <a:prstGeom prst="wedgeRoundRectCallou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CA"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92E95677-C424-1288-4A17-BFB9010C1583}"/>
              </a:ext>
            </a:extLst>
          </p:cNvPr>
          <p:cNvSpPr txBox="1"/>
          <p:nvPr/>
        </p:nvSpPr>
        <p:spPr>
          <a:xfrm>
            <a:off x="1771650" y="274320"/>
            <a:ext cx="136474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400" b="1" i="0" u="none" strike="noStrike" kern="1200" cap="none" spc="0" normalizeH="0" baseline="0" noProof="0" dirty="0">
                <a:ln>
                  <a:noFill/>
                </a:ln>
                <a:solidFill>
                  <a:prstClr val="black"/>
                </a:solidFill>
                <a:effectLst/>
                <a:uLnTx/>
                <a:uFillTx/>
                <a:latin typeface="Aptos" panose="02110004020202020204"/>
                <a:ea typeface="+mn-ea"/>
                <a:cs typeface="+mn-cs"/>
              </a:rPr>
              <a:t>Supporting Self-Care</a:t>
            </a:r>
          </a:p>
        </p:txBody>
      </p:sp>
      <p:pic>
        <p:nvPicPr>
          <p:cNvPr id="7" name="Picture 6" descr="A blue bird on a black background&#10;&#10;AI-generated content may be incorrect.">
            <a:extLst>
              <a:ext uri="{FF2B5EF4-FFF2-40B4-BE49-F238E27FC236}">
                <a16:creationId xmlns:a16="http://schemas.microsoft.com/office/drawing/2014/main" id="{34032EC8-5037-B396-57DC-28FFF25885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 y="6004970"/>
            <a:ext cx="1853811" cy="849045"/>
          </a:xfrm>
          <a:prstGeom prst="rect">
            <a:avLst/>
          </a:prstGeom>
        </p:spPr>
      </p:pic>
    </p:spTree>
    <p:extLst>
      <p:ext uri="{BB962C8B-B14F-4D97-AF65-F5344CB8AC3E}">
        <p14:creationId xmlns:p14="http://schemas.microsoft.com/office/powerpoint/2010/main" val="810091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8C4E57-6F49-EFE1-7019-16783A3A6A9F}"/>
              </a:ext>
            </a:extLst>
          </p:cNvPr>
          <p:cNvSpPr>
            <a:spLocks noGrp="1"/>
          </p:cNvSpPr>
          <p:nvPr>
            <p:ph type="body" sz="quarter" idx="13"/>
          </p:nvPr>
        </p:nvSpPr>
        <p:spPr/>
        <p:txBody>
          <a:bodyPr/>
          <a:lstStyle/>
          <a:p>
            <a:r>
              <a:rPr lang="en-CA" dirty="0">
                <a:solidFill>
                  <a:schemeClr val="accent1"/>
                </a:solidFill>
              </a:rPr>
              <a:t>References</a:t>
            </a:r>
          </a:p>
        </p:txBody>
      </p:sp>
      <p:sp>
        <p:nvSpPr>
          <p:cNvPr id="3" name="Content Placeholder 2">
            <a:extLst>
              <a:ext uri="{FF2B5EF4-FFF2-40B4-BE49-F238E27FC236}">
                <a16:creationId xmlns:a16="http://schemas.microsoft.com/office/drawing/2014/main" id="{E3614AF1-28BB-A248-8CA4-4952B597AE63}"/>
              </a:ext>
            </a:extLst>
          </p:cNvPr>
          <p:cNvSpPr>
            <a:spLocks noGrp="1"/>
          </p:cNvSpPr>
          <p:nvPr>
            <p:ph idx="1"/>
          </p:nvPr>
        </p:nvSpPr>
        <p:spPr/>
        <p:txBody>
          <a:bodyPr/>
          <a:lstStyle/>
          <a:p>
            <a:r>
              <a:rPr lang="en-US" sz="2000" dirty="0">
                <a:solidFill>
                  <a:schemeClr val="accent1"/>
                </a:solidFill>
              </a:rPr>
              <a:t>Champlain Hospice Palliative Care Program. (2025, June). </a:t>
            </a:r>
            <a:r>
              <a:rPr lang="en-US" sz="2000" i="1" dirty="0">
                <a:solidFill>
                  <a:schemeClr val="accent1"/>
                </a:solidFill>
              </a:rPr>
              <a:t>Self-Compassion Guidebook</a:t>
            </a:r>
            <a:r>
              <a:rPr lang="en-US" sz="2000" dirty="0">
                <a:solidFill>
                  <a:schemeClr val="accent1"/>
                </a:solidFill>
              </a:rPr>
              <a:t>. Champlain Hospice Palliative Care Program. </a:t>
            </a:r>
            <a:r>
              <a:rPr lang="en-US" sz="2000" dirty="0">
                <a:solidFill>
                  <a:schemeClr val="accent1"/>
                </a:solidFill>
                <a:hlinkClick r:id="rId2">
                  <a:extLst>
                    <a:ext uri="{A12FA001-AC4F-418D-AE19-62706E023703}">
                      <ahyp:hlinkClr xmlns:ahyp="http://schemas.microsoft.com/office/drawing/2018/hyperlinkcolor" val="tx"/>
                    </a:ext>
                  </a:extLst>
                </a:hlinkClick>
              </a:rPr>
              <a:t>https://champlainpalliative.ca/wp-content/uploads/2025/07/Self-Compassion-Guidebook-updated-June-2025-1.pdf</a:t>
            </a:r>
            <a:endParaRPr lang="en-US" sz="2000" dirty="0">
              <a:solidFill>
                <a:schemeClr val="accent1"/>
              </a:solidFill>
            </a:endParaRPr>
          </a:p>
          <a:p>
            <a:r>
              <a:rPr lang="en-US" sz="2000" dirty="0">
                <a:solidFill>
                  <a:schemeClr val="accent1"/>
                </a:solidFill>
              </a:rPr>
              <a:t>Mir, S., Bakht, K., &amp; Shah, S. A. (2024). </a:t>
            </a:r>
            <a:r>
              <a:rPr lang="en-US" sz="2000" i="1" dirty="0">
                <a:solidFill>
                  <a:schemeClr val="accent1"/>
                </a:solidFill>
              </a:rPr>
              <a:t>The grieving process for nurses: A concept analysis</a:t>
            </a:r>
            <a:r>
              <a:rPr lang="en-US" sz="2000" b="1" dirty="0">
                <a:solidFill>
                  <a:schemeClr val="accent1"/>
                </a:solidFill>
              </a:rPr>
              <a:t>. </a:t>
            </a:r>
            <a:r>
              <a:rPr lang="en-US" sz="2000" dirty="0">
                <a:solidFill>
                  <a:schemeClr val="accent1"/>
                </a:solidFill>
              </a:rPr>
              <a:t>Journal of Health Research Review, 4(2). </a:t>
            </a:r>
            <a:r>
              <a:rPr lang="en-US" sz="2000" dirty="0">
                <a:solidFill>
                  <a:schemeClr val="accent1"/>
                </a:solidFill>
                <a:hlinkClick r:id="rId3">
                  <a:extLst>
                    <a:ext uri="{A12FA001-AC4F-418D-AE19-62706E023703}">
                      <ahyp:hlinkClr xmlns:ahyp="http://schemas.microsoft.com/office/drawing/2018/hyperlinkcolor" val="tx"/>
                    </a:ext>
                  </a:extLst>
                </a:hlinkClick>
              </a:rPr>
              <a:t>https://doi.org/10.61919/jhrr.v4i2.1115</a:t>
            </a:r>
            <a:endParaRPr lang="en-US" sz="2000" dirty="0">
              <a:solidFill>
                <a:schemeClr val="accent1"/>
              </a:solidFill>
            </a:endParaRPr>
          </a:p>
          <a:p>
            <a:r>
              <a:rPr lang="en-US" sz="2000" dirty="0">
                <a:solidFill>
                  <a:schemeClr val="accent1"/>
                </a:solidFill>
              </a:rPr>
              <a:t>Phillips, C. S., Trainum, K., &amp; Thomas Hebdon, M. C. (2025). Hidden in plain sight: A scoping review of professional grief in healthcare and charting a path for change. </a:t>
            </a:r>
            <a:r>
              <a:rPr lang="en-US" sz="2000" i="1" dirty="0">
                <a:solidFill>
                  <a:schemeClr val="accent1"/>
                </a:solidFill>
              </a:rPr>
              <a:t>Health Services Insights, 18,</a:t>
            </a:r>
            <a:r>
              <a:rPr lang="en-US" sz="2000" dirty="0">
                <a:solidFill>
                  <a:schemeClr val="accent1"/>
                </a:solidFill>
              </a:rPr>
              <a:t> 11786329251344772. </a:t>
            </a:r>
            <a:r>
              <a:rPr lang="en-US" sz="2000" dirty="0">
                <a:solidFill>
                  <a:schemeClr val="accent1"/>
                </a:solidFill>
                <a:hlinkClick r:id="rId4">
                  <a:extLst>
                    <a:ext uri="{A12FA001-AC4F-418D-AE19-62706E023703}">
                      <ahyp:hlinkClr xmlns:ahyp="http://schemas.microsoft.com/office/drawing/2018/hyperlinkcolor" val="tx"/>
                    </a:ext>
                  </a:extLst>
                </a:hlinkClick>
              </a:rPr>
              <a:t>https://doi.org/10.1177/11786329251344772</a:t>
            </a:r>
            <a:r>
              <a:rPr lang="en-US" sz="2000" dirty="0">
                <a:solidFill>
                  <a:schemeClr val="accent1"/>
                </a:solidFill>
              </a:rPr>
              <a:t> </a:t>
            </a:r>
          </a:p>
          <a:p>
            <a:r>
              <a:rPr lang="en-US" sz="2000" dirty="0" err="1">
                <a:solidFill>
                  <a:schemeClr val="accent1"/>
                </a:solidFill>
              </a:rPr>
              <a:t>Uguz</a:t>
            </a:r>
            <a:r>
              <a:rPr lang="en-US" sz="2000" dirty="0">
                <a:solidFill>
                  <a:schemeClr val="accent1"/>
                </a:solidFill>
              </a:rPr>
              <a:t>, O., </a:t>
            </a:r>
            <a:r>
              <a:rPr lang="en-US" sz="2000" dirty="0" err="1">
                <a:solidFill>
                  <a:schemeClr val="accent1"/>
                </a:solidFill>
              </a:rPr>
              <a:t>Ozkol</a:t>
            </a:r>
            <a:r>
              <a:rPr lang="en-US" sz="2000" dirty="0">
                <a:solidFill>
                  <a:schemeClr val="accent1"/>
                </a:solidFill>
              </a:rPr>
              <a:t>, O., Gungor, D., &amp; Ozcan, Z. (2025). </a:t>
            </a:r>
            <a:r>
              <a:rPr lang="en-US" sz="2000" i="1" dirty="0">
                <a:solidFill>
                  <a:schemeClr val="accent1"/>
                </a:solidFill>
              </a:rPr>
              <a:t>Resilience as a mediator between empathy and professional grief among nurses in high-mortality services.</a:t>
            </a:r>
            <a:r>
              <a:rPr lang="en-US" sz="2000" dirty="0">
                <a:solidFill>
                  <a:schemeClr val="accent1"/>
                </a:solidFill>
              </a:rPr>
              <a:t> Applied Nursing Research, 85, 152003. </a:t>
            </a:r>
            <a:r>
              <a:rPr lang="en-US" sz="2000" dirty="0">
                <a:solidFill>
                  <a:schemeClr val="accent1"/>
                </a:solidFill>
                <a:hlinkClick r:id="rId5">
                  <a:extLst>
                    <a:ext uri="{A12FA001-AC4F-418D-AE19-62706E023703}">
                      <ahyp:hlinkClr xmlns:ahyp="http://schemas.microsoft.com/office/drawing/2018/hyperlinkcolor" val="tx"/>
                    </a:ext>
                  </a:extLst>
                </a:hlinkClick>
              </a:rPr>
              <a:t>https://doi.org/10.1016/j.apnr.2025.152003</a:t>
            </a:r>
            <a:endParaRPr lang="en-US" sz="2000" dirty="0">
              <a:solidFill>
                <a:schemeClr val="accent1"/>
              </a:solidFill>
            </a:endParaRPr>
          </a:p>
          <a:p>
            <a:endParaRPr lang="en-CA" dirty="0"/>
          </a:p>
        </p:txBody>
      </p:sp>
      <p:sp>
        <p:nvSpPr>
          <p:cNvPr id="4" name="TextBox 3">
            <a:extLst>
              <a:ext uri="{FF2B5EF4-FFF2-40B4-BE49-F238E27FC236}">
                <a16:creationId xmlns:a16="http://schemas.microsoft.com/office/drawing/2014/main" id="{6BB95E4B-0113-9D4F-E6F6-A121BDB39047}"/>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pic>
        <p:nvPicPr>
          <p:cNvPr id="6" name="Picture 5">
            <a:extLst>
              <a:ext uri="{FF2B5EF4-FFF2-40B4-BE49-F238E27FC236}">
                <a16:creationId xmlns:a16="http://schemas.microsoft.com/office/drawing/2014/main" id="{96C7914D-4502-510F-F293-4B864F1C5CC1}"/>
              </a:ext>
            </a:extLst>
          </p:cNvPr>
          <p:cNvPicPr>
            <a:picLocks noChangeAspect="1"/>
          </p:cNvPicPr>
          <p:nvPr/>
        </p:nvPicPr>
        <p:blipFill>
          <a:blip r:embed="rId6"/>
          <a:stretch>
            <a:fillRect/>
          </a:stretch>
        </p:blipFill>
        <p:spPr>
          <a:xfrm>
            <a:off x="10173852" y="6113580"/>
            <a:ext cx="1468355" cy="659169"/>
          </a:xfrm>
          <a:prstGeom prst="rect">
            <a:avLst/>
          </a:prstGeom>
        </p:spPr>
      </p:pic>
    </p:spTree>
    <p:extLst>
      <p:ext uri="{BB962C8B-B14F-4D97-AF65-F5344CB8AC3E}">
        <p14:creationId xmlns:p14="http://schemas.microsoft.com/office/powerpoint/2010/main" val="8617143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73B41-3790-0A27-F1EB-2F622DBCCF78}"/>
              </a:ext>
            </a:extLst>
          </p:cNvPr>
          <p:cNvSpPr>
            <a:spLocks noGrp="1"/>
          </p:cNvSpPr>
          <p:nvPr>
            <p:ph type="title"/>
          </p:nvPr>
        </p:nvSpPr>
        <p:spPr>
          <a:xfrm>
            <a:off x="592202" y="886333"/>
            <a:ext cx="5251316" cy="768731"/>
          </a:xfrm>
        </p:spPr>
        <p:txBody>
          <a:bodyPr>
            <a:normAutofit/>
          </a:bodyPr>
          <a:lstStyle/>
          <a:p>
            <a:r>
              <a:rPr lang="en-CA" dirty="0">
                <a:solidFill>
                  <a:schemeClr val="accent1"/>
                </a:solidFill>
              </a:rPr>
              <a:t>Think, pair and share</a:t>
            </a:r>
          </a:p>
        </p:txBody>
      </p:sp>
      <p:sp>
        <p:nvSpPr>
          <p:cNvPr id="3" name="Content Placeholder 2">
            <a:extLst>
              <a:ext uri="{FF2B5EF4-FFF2-40B4-BE49-F238E27FC236}">
                <a16:creationId xmlns:a16="http://schemas.microsoft.com/office/drawing/2014/main" id="{55F1BE8D-B097-77FF-FA6E-9F754DF23D56}"/>
              </a:ext>
            </a:extLst>
          </p:cNvPr>
          <p:cNvSpPr>
            <a:spLocks noGrp="1"/>
          </p:cNvSpPr>
          <p:nvPr>
            <p:ph idx="1"/>
          </p:nvPr>
        </p:nvSpPr>
        <p:spPr>
          <a:xfrm>
            <a:off x="838200" y="2333297"/>
            <a:ext cx="4619621" cy="3843666"/>
          </a:xfrm>
        </p:spPr>
        <p:txBody>
          <a:bodyPr>
            <a:normAutofit/>
          </a:bodyPr>
          <a:lstStyle/>
          <a:p>
            <a:r>
              <a:rPr lang="en-CA" sz="1700" dirty="0">
                <a:solidFill>
                  <a:schemeClr val="accent1"/>
                </a:solidFill>
              </a:rPr>
              <a:t>What emotions or stresses tend to stay with you after a difficult visit, and how do you notice the impact – physical or emotional?</a:t>
            </a:r>
          </a:p>
          <a:p>
            <a:r>
              <a:rPr lang="en-CA" sz="1700" dirty="0">
                <a:solidFill>
                  <a:schemeClr val="accent1"/>
                </a:solidFill>
              </a:rPr>
              <a:t>What personal practices or boundaries have helped you recover or stay grounded after emotionally heavy work – and what makes self-care challenging at times?</a:t>
            </a:r>
          </a:p>
          <a:p>
            <a:r>
              <a:rPr lang="en-CA" sz="1700" dirty="0">
                <a:solidFill>
                  <a:schemeClr val="accent1"/>
                </a:solidFill>
              </a:rPr>
              <a:t>What kinds of support – from colleagues, teams, or the organization – help you sustain your well-being when working with grief, loss, and bereavement?</a:t>
            </a:r>
          </a:p>
        </p:txBody>
      </p:sp>
      <p:pic>
        <p:nvPicPr>
          <p:cNvPr id="5" name="Picture 4" descr="Mountain reflected in lake at sunset">
            <a:extLst>
              <a:ext uri="{FF2B5EF4-FFF2-40B4-BE49-F238E27FC236}">
                <a16:creationId xmlns:a16="http://schemas.microsoft.com/office/drawing/2014/main" id="{11ED5B9A-C6D0-45A5-BA5D-DCD70009AB8C}"/>
              </a:ext>
            </a:extLst>
          </p:cNvPr>
          <p:cNvPicPr>
            <a:picLocks noChangeAspect="1"/>
          </p:cNvPicPr>
          <p:nvPr/>
        </p:nvPicPr>
        <p:blipFill>
          <a:blip r:embed="rId3">
            <a:extLst>
              <a:ext uri="{28A0092B-C50C-407E-A947-70E740481C1C}">
                <a14:useLocalDpi xmlns:a14="http://schemas.microsoft.com/office/drawing/2010/main" val="0"/>
              </a:ext>
            </a:extLst>
          </a:blip>
          <a:srcRect l="20914" r="21048" b="-1"/>
          <a:stretch>
            <a:fillRect/>
          </a:stretch>
        </p:blipFill>
        <p:spPr>
          <a:xfrm>
            <a:off x="6229215" y="10"/>
            <a:ext cx="5962785" cy="5386637"/>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
        <p:nvSpPr>
          <p:cNvPr id="4" name="TextBox 3">
            <a:extLst>
              <a:ext uri="{FF2B5EF4-FFF2-40B4-BE49-F238E27FC236}">
                <a16:creationId xmlns:a16="http://schemas.microsoft.com/office/drawing/2014/main" id="{FFC765D0-8524-1AD3-CF7C-CBCE916EBD53}"/>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944727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pulling a large rock&#10;&#10;AI-generated content may be incorrect.">
            <a:extLst>
              <a:ext uri="{FF2B5EF4-FFF2-40B4-BE49-F238E27FC236}">
                <a16:creationId xmlns:a16="http://schemas.microsoft.com/office/drawing/2014/main" id="{73CEDC6E-A1DD-95DF-11D9-D7437C833BC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18713"/>
          <a:stretch>
            <a:fillRect/>
          </a:stretch>
        </p:blipFill>
        <p:spPr>
          <a:xfrm>
            <a:off x="1" y="10"/>
            <a:ext cx="7531609" cy="5650982"/>
          </a:xfrm>
          <a:prstGeom prst="rect">
            <a:avLst/>
          </a:prstGeom>
        </p:spPr>
      </p:pic>
      <p:sp>
        <p:nvSpPr>
          <p:cNvPr id="2" name="Title 1">
            <a:extLst>
              <a:ext uri="{FF2B5EF4-FFF2-40B4-BE49-F238E27FC236}">
                <a16:creationId xmlns:a16="http://schemas.microsoft.com/office/drawing/2014/main" id="{AC2559D9-92ED-FA3D-E120-2D95C11547A8}"/>
              </a:ext>
            </a:extLst>
          </p:cNvPr>
          <p:cNvSpPr>
            <a:spLocks noGrp="1"/>
          </p:cNvSpPr>
          <p:nvPr>
            <p:ph type="title"/>
          </p:nvPr>
        </p:nvSpPr>
        <p:spPr>
          <a:xfrm>
            <a:off x="7802882" y="429133"/>
            <a:ext cx="3822189" cy="1899912"/>
          </a:xfrm>
        </p:spPr>
        <p:txBody>
          <a:bodyPr>
            <a:normAutofit/>
          </a:bodyPr>
          <a:lstStyle/>
          <a:p>
            <a:r>
              <a:rPr lang="en-CA" sz="3700" dirty="0">
                <a:solidFill>
                  <a:schemeClr val="accent1"/>
                </a:solidFill>
              </a:rPr>
              <a:t>The Hidden Weight of Professional Grief</a:t>
            </a:r>
          </a:p>
        </p:txBody>
      </p:sp>
      <p:sp>
        <p:nvSpPr>
          <p:cNvPr id="3" name="Content Placeholder 2">
            <a:extLst>
              <a:ext uri="{FF2B5EF4-FFF2-40B4-BE49-F238E27FC236}">
                <a16:creationId xmlns:a16="http://schemas.microsoft.com/office/drawing/2014/main" id="{4B1E8630-E86A-9683-AB8A-57CF930112FA}"/>
              </a:ext>
            </a:extLst>
          </p:cNvPr>
          <p:cNvSpPr>
            <a:spLocks noGrp="1"/>
          </p:cNvSpPr>
          <p:nvPr>
            <p:ph idx="1"/>
          </p:nvPr>
        </p:nvSpPr>
        <p:spPr>
          <a:xfrm>
            <a:off x="7531610" y="2434201"/>
            <a:ext cx="4364734" cy="2805311"/>
          </a:xfrm>
        </p:spPr>
        <p:txBody>
          <a:bodyPr>
            <a:normAutofit fontScale="92500" lnSpcReduction="20000"/>
          </a:bodyPr>
          <a:lstStyle/>
          <a:p>
            <a:r>
              <a:rPr lang="en-CA" sz="1700" dirty="0">
                <a:solidFill>
                  <a:schemeClr val="accent1"/>
                </a:solidFill>
              </a:rPr>
              <a:t>Health care workers experience emotional distress from repeated exposure to patient death</a:t>
            </a:r>
          </a:p>
          <a:p>
            <a:r>
              <a:rPr lang="en-CA" sz="1700" dirty="0">
                <a:solidFill>
                  <a:schemeClr val="accent1"/>
                </a:solidFill>
              </a:rPr>
              <a:t>Professional grief is often overlooked and under-supported</a:t>
            </a:r>
          </a:p>
          <a:p>
            <a:r>
              <a:rPr lang="en-CA" sz="1700" dirty="0">
                <a:solidFill>
                  <a:schemeClr val="accent1"/>
                </a:solidFill>
              </a:rPr>
              <a:t>Encounters with suffering, death, and dying are psychologically demanding, yet not consistently recognized as workplace exposures</a:t>
            </a:r>
          </a:p>
          <a:p>
            <a:pPr marL="0" indent="0">
              <a:buNone/>
            </a:pPr>
            <a:endParaRPr lang="en-CA" sz="1700" dirty="0">
              <a:solidFill>
                <a:schemeClr val="accent1"/>
              </a:solidFill>
            </a:endParaRPr>
          </a:p>
          <a:p>
            <a:pPr marL="0" indent="0">
              <a:buNone/>
            </a:pPr>
            <a:endParaRPr lang="en-CA" sz="1700" dirty="0">
              <a:solidFill>
                <a:schemeClr val="accent1"/>
              </a:solidFill>
            </a:endParaRPr>
          </a:p>
          <a:p>
            <a:pPr marL="0" indent="0" algn="r">
              <a:buNone/>
            </a:pPr>
            <a:r>
              <a:rPr lang="en-CA" sz="1400" dirty="0">
                <a:solidFill>
                  <a:schemeClr val="accent1"/>
                </a:solidFill>
              </a:rPr>
              <a:t>(Phillips et al., 2025; </a:t>
            </a:r>
            <a:r>
              <a:rPr lang="en-CA" sz="1400" dirty="0" err="1">
                <a:solidFill>
                  <a:schemeClr val="accent1"/>
                </a:solidFill>
              </a:rPr>
              <a:t>Uguz</a:t>
            </a:r>
            <a:r>
              <a:rPr lang="en-CA" sz="1400" dirty="0">
                <a:solidFill>
                  <a:schemeClr val="accent1"/>
                </a:solidFill>
              </a:rPr>
              <a:t> et al., 2025)</a:t>
            </a:r>
          </a:p>
          <a:p>
            <a:endParaRPr lang="en-CA" sz="1700" dirty="0"/>
          </a:p>
        </p:txBody>
      </p:sp>
      <p:sp>
        <p:nvSpPr>
          <p:cNvPr id="4" name="TextBox 3">
            <a:extLst>
              <a:ext uri="{FF2B5EF4-FFF2-40B4-BE49-F238E27FC236}">
                <a16:creationId xmlns:a16="http://schemas.microsoft.com/office/drawing/2014/main" id="{63178DE3-4DBB-3A5B-349E-20735D2F1258}"/>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23112886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4DEB826-A687-1905-CED7-D96936796C5D}"/>
              </a:ext>
            </a:extLst>
          </p:cNvPr>
          <p:cNvSpPr>
            <a:spLocks noGrp="1"/>
          </p:cNvSpPr>
          <p:nvPr>
            <p:ph type="body" sz="quarter" idx="13"/>
          </p:nvPr>
        </p:nvSpPr>
        <p:spPr/>
        <p:txBody>
          <a:bodyPr/>
          <a:lstStyle/>
          <a:p>
            <a:r>
              <a:rPr lang="en-CA" dirty="0">
                <a:solidFill>
                  <a:schemeClr val="accent1"/>
                </a:solidFill>
              </a:rPr>
              <a:t>Understanding Grief in Care Work</a:t>
            </a:r>
          </a:p>
        </p:txBody>
      </p:sp>
      <p:sp>
        <p:nvSpPr>
          <p:cNvPr id="3" name="Content Placeholder 2">
            <a:extLst>
              <a:ext uri="{FF2B5EF4-FFF2-40B4-BE49-F238E27FC236}">
                <a16:creationId xmlns:a16="http://schemas.microsoft.com/office/drawing/2014/main" id="{387A4F05-98F9-3466-4750-73EA6B948FA8}"/>
              </a:ext>
            </a:extLst>
          </p:cNvPr>
          <p:cNvSpPr>
            <a:spLocks noGrp="1"/>
          </p:cNvSpPr>
          <p:nvPr>
            <p:ph idx="1"/>
          </p:nvPr>
        </p:nvSpPr>
        <p:spPr/>
        <p:txBody>
          <a:bodyPr/>
          <a:lstStyle/>
          <a:p>
            <a:r>
              <a:rPr lang="en-CA" dirty="0">
                <a:solidFill>
                  <a:schemeClr val="accent1"/>
                </a:solidFill>
              </a:rPr>
              <a:t>Many healthcare workers feel unprepared to manage professional grief due to:</a:t>
            </a:r>
          </a:p>
          <a:p>
            <a:pPr lvl="1"/>
            <a:r>
              <a:rPr lang="en-CA" sz="2800" dirty="0">
                <a:solidFill>
                  <a:schemeClr val="accent1"/>
                </a:solidFill>
              </a:rPr>
              <a:t>Lack of formal education on bereavement, and grief processing</a:t>
            </a:r>
          </a:p>
          <a:p>
            <a:pPr lvl="1"/>
            <a:r>
              <a:rPr lang="en-CA" sz="2800" dirty="0">
                <a:solidFill>
                  <a:schemeClr val="accent1"/>
                </a:solidFill>
              </a:rPr>
              <a:t>Lack of knowledge or strategies for self-care</a:t>
            </a:r>
          </a:p>
          <a:p>
            <a:pPr lvl="1"/>
            <a:r>
              <a:rPr lang="en-CA" sz="2800" dirty="0">
                <a:solidFill>
                  <a:schemeClr val="accent1"/>
                </a:solidFill>
              </a:rPr>
              <a:t>Difficulty with communication with dying patients and their families</a:t>
            </a:r>
          </a:p>
          <a:p>
            <a:pPr marL="457200" lvl="1" indent="0" algn="r">
              <a:buNone/>
            </a:pPr>
            <a:r>
              <a:rPr lang="en-CA" sz="1400" dirty="0">
                <a:solidFill>
                  <a:schemeClr val="accent1"/>
                </a:solidFill>
              </a:rPr>
              <a:t>(Philips et al., 2025)</a:t>
            </a:r>
          </a:p>
          <a:p>
            <a:endParaRPr lang="en-CA" dirty="0"/>
          </a:p>
        </p:txBody>
      </p:sp>
      <p:sp>
        <p:nvSpPr>
          <p:cNvPr id="4" name="TextBox 3">
            <a:extLst>
              <a:ext uri="{FF2B5EF4-FFF2-40B4-BE49-F238E27FC236}">
                <a16:creationId xmlns:a16="http://schemas.microsoft.com/office/drawing/2014/main" id="{435F104A-578C-2282-E96B-8F5A67568759}"/>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3445565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B32626C-E6E6-A7F4-E934-BFE40501B4E3}"/>
              </a:ext>
            </a:extLst>
          </p:cNvPr>
          <p:cNvSpPr>
            <a:spLocks noGrp="1"/>
          </p:cNvSpPr>
          <p:nvPr>
            <p:ph type="body" sz="quarter" idx="13"/>
          </p:nvPr>
        </p:nvSpPr>
        <p:spPr/>
        <p:txBody>
          <a:bodyPr/>
          <a:lstStyle/>
          <a:p>
            <a:r>
              <a:rPr lang="en-CA" dirty="0">
                <a:solidFill>
                  <a:schemeClr val="accent1"/>
                </a:solidFill>
              </a:rPr>
              <a:t>Understanding Grief in Care Work</a:t>
            </a:r>
          </a:p>
        </p:txBody>
      </p:sp>
      <p:sp>
        <p:nvSpPr>
          <p:cNvPr id="3" name="Content Placeholder 2">
            <a:extLst>
              <a:ext uri="{FF2B5EF4-FFF2-40B4-BE49-F238E27FC236}">
                <a16:creationId xmlns:a16="http://schemas.microsoft.com/office/drawing/2014/main" id="{713A3986-02A4-30EC-242C-752B5A406F42}"/>
              </a:ext>
            </a:extLst>
          </p:cNvPr>
          <p:cNvSpPr>
            <a:spLocks noGrp="1"/>
          </p:cNvSpPr>
          <p:nvPr>
            <p:ph idx="1"/>
          </p:nvPr>
        </p:nvSpPr>
        <p:spPr/>
        <p:txBody>
          <a:bodyPr/>
          <a:lstStyle/>
          <a:p>
            <a:r>
              <a:rPr lang="en-CA" dirty="0">
                <a:solidFill>
                  <a:schemeClr val="accent1"/>
                </a:solidFill>
              </a:rPr>
              <a:t>Grief is a universal human experience and a natural response to loss</a:t>
            </a:r>
          </a:p>
          <a:p>
            <a:r>
              <a:rPr lang="en-CA" dirty="0">
                <a:solidFill>
                  <a:schemeClr val="accent1"/>
                </a:solidFill>
              </a:rPr>
              <a:t>For health care workers, grief may stem not only from patient deaths but also from witnessing suffering and illness-related losses</a:t>
            </a:r>
          </a:p>
          <a:p>
            <a:r>
              <a:rPr lang="en-CA" dirty="0">
                <a:solidFill>
                  <a:schemeClr val="accent1"/>
                </a:solidFill>
              </a:rPr>
              <a:t>Even brief relationships can create deep emotional bonds, influencing the intensity of grief</a:t>
            </a:r>
          </a:p>
          <a:p>
            <a:r>
              <a:rPr lang="en-CA" dirty="0">
                <a:solidFill>
                  <a:schemeClr val="accent1"/>
                </a:solidFill>
              </a:rPr>
              <a:t>Grief can also foster growth – bringing meaning, deeper connections, and post-traumatic resilience</a:t>
            </a:r>
          </a:p>
          <a:p>
            <a:pPr marL="0" indent="0" algn="r">
              <a:buNone/>
            </a:pPr>
            <a:r>
              <a:rPr lang="en-CA" sz="1400" dirty="0">
                <a:solidFill>
                  <a:schemeClr val="accent1"/>
                </a:solidFill>
              </a:rPr>
              <a:t>(Philips et al., 2025)</a:t>
            </a:r>
          </a:p>
          <a:p>
            <a:endParaRPr lang="en-CA" dirty="0"/>
          </a:p>
        </p:txBody>
      </p:sp>
      <p:sp>
        <p:nvSpPr>
          <p:cNvPr id="4" name="TextBox 3">
            <a:extLst>
              <a:ext uri="{FF2B5EF4-FFF2-40B4-BE49-F238E27FC236}">
                <a16:creationId xmlns:a16="http://schemas.microsoft.com/office/drawing/2014/main" id="{04600287-A502-3817-0ECD-A95196977B23}"/>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387717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89D57F-C761-FE0D-9EA0-371232E9E52F}"/>
              </a:ext>
            </a:extLst>
          </p:cNvPr>
          <p:cNvSpPr>
            <a:spLocks noGrp="1"/>
          </p:cNvSpPr>
          <p:nvPr>
            <p:ph type="body" sz="quarter" idx="13"/>
          </p:nvPr>
        </p:nvSpPr>
        <p:spPr/>
        <p:txBody>
          <a:bodyPr/>
          <a:lstStyle/>
          <a:p>
            <a:r>
              <a:rPr lang="en-CA" dirty="0">
                <a:solidFill>
                  <a:schemeClr val="accent1"/>
                </a:solidFill>
              </a:rPr>
              <a:t>Understanding Grief in Care Work</a:t>
            </a:r>
          </a:p>
        </p:txBody>
      </p:sp>
      <p:sp>
        <p:nvSpPr>
          <p:cNvPr id="3" name="Content Placeholder 2">
            <a:extLst>
              <a:ext uri="{FF2B5EF4-FFF2-40B4-BE49-F238E27FC236}">
                <a16:creationId xmlns:a16="http://schemas.microsoft.com/office/drawing/2014/main" id="{79DD1BDD-1904-961D-54CB-F2F09F423E5B}"/>
              </a:ext>
            </a:extLst>
          </p:cNvPr>
          <p:cNvSpPr>
            <a:spLocks noGrp="1"/>
          </p:cNvSpPr>
          <p:nvPr>
            <p:ph idx="1"/>
          </p:nvPr>
        </p:nvSpPr>
        <p:spPr/>
        <p:txBody>
          <a:bodyPr/>
          <a:lstStyle/>
          <a:p>
            <a:r>
              <a:rPr lang="en-CA" dirty="0">
                <a:solidFill>
                  <a:schemeClr val="accent1"/>
                </a:solidFill>
              </a:rPr>
              <a:t>Concept of “good death versus bad death”</a:t>
            </a:r>
          </a:p>
          <a:p>
            <a:pPr lvl="1"/>
            <a:r>
              <a:rPr lang="en-CA" sz="2800" dirty="0">
                <a:solidFill>
                  <a:schemeClr val="accent1"/>
                </a:solidFill>
              </a:rPr>
              <a:t>Good deaths: Minimal suffering, patient wishes respected, unnecessary treatment avoided, home-like setting = emotional relief and meaning for staff</a:t>
            </a:r>
          </a:p>
          <a:p>
            <a:pPr lvl="1"/>
            <a:r>
              <a:rPr lang="en-CA" sz="2800" dirty="0">
                <a:solidFill>
                  <a:schemeClr val="accent1"/>
                </a:solidFill>
              </a:rPr>
              <a:t>Bad deaths: Prolonged suffering with no effective treatment to offer = guilt, powerlessness, and emotional burden for staff</a:t>
            </a:r>
          </a:p>
          <a:p>
            <a:pPr marL="457200" lvl="1" indent="0" algn="r">
              <a:buNone/>
            </a:pPr>
            <a:r>
              <a:rPr lang="en-CA" sz="1400" dirty="0">
                <a:solidFill>
                  <a:schemeClr val="accent1"/>
                </a:solidFill>
              </a:rPr>
              <a:t>(Phillips et al., 2025)</a:t>
            </a:r>
          </a:p>
          <a:p>
            <a:endParaRPr lang="en-CA" dirty="0"/>
          </a:p>
        </p:txBody>
      </p:sp>
      <p:sp>
        <p:nvSpPr>
          <p:cNvPr id="4" name="TextBox 3">
            <a:extLst>
              <a:ext uri="{FF2B5EF4-FFF2-40B4-BE49-F238E27FC236}">
                <a16:creationId xmlns:a16="http://schemas.microsoft.com/office/drawing/2014/main" id="{BFCE856C-CA7B-E0C1-D49B-59B2AEC57C16}"/>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2680134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534C40-A9B7-7B27-D67F-7959494E510C}"/>
              </a:ext>
            </a:extLst>
          </p:cNvPr>
          <p:cNvSpPr>
            <a:spLocks noGrp="1"/>
          </p:cNvSpPr>
          <p:nvPr>
            <p:ph type="body" sz="quarter" idx="13"/>
          </p:nvPr>
        </p:nvSpPr>
        <p:spPr/>
        <p:txBody>
          <a:bodyPr/>
          <a:lstStyle/>
          <a:p>
            <a:r>
              <a:rPr lang="en-CA" dirty="0">
                <a:solidFill>
                  <a:schemeClr val="accent1"/>
                </a:solidFill>
              </a:rPr>
              <a:t>The Cost of Unacknowledged Grief</a:t>
            </a:r>
          </a:p>
        </p:txBody>
      </p:sp>
      <p:sp>
        <p:nvSpPr>
          <p:cNvPr id="3" name="Content Placeholder 2">
            <a:extLst>
              <a:ext uri="{FF2B5EF4-FFF2-40B4-BE49-F238E27FC236}">
                <a16:creationId xmlns:a16="http://schemas.microsoft.com/office/drawing/2014/main" id="{40DC920F-8F87-C528-A95D-4D98BE0EDACF}"/>
              </a:ext>
            </a:extLst>
          </p:cNvPr>
          <p:cNvSpPr>
            <a:spLocks noGrp="1"/>
          </p:cNvSpPr>
          <p:nvPr>
            <p:ph idx="1"/>
          </p:nvPr>
        </p:nvSpPr>
        <p:spPr/>
        <p:txBody>
          <a:bodyPr/>
          <a:lstStyle/>
          <a:p>
            <a:r>
              <a:rPr lang="en-CA" sz="2000" dirty="0">
                <a:solidFill>
                  <a:schemeClr val="accent1"/>
                </a:solidFill>
              </a:rPr>
              <a:t>Professional grief is often seen as “part of the job”, making it difficult to process</a:t>
            </a:r>
          </a:p>
          <a:p>
            <a:r>
              <a:rPr lang="en-CA" sz="2000" dirty="0">
                <a:solidFill>
                  <a:schemeClr val="accent1"/>
                </a:solidFill>
              </a:rPr>
              <a:t>Without time or space to grieve, health care workers risk developing complicated grief</a:t>
            </a:r>
          </a:p>
          <a:p>
            <a:r>
              <a:rPr lang="en-CA" sz="2000" dirty="0">
                <a:solidFill>
                  <a:schemeClr val="accent1"/>
                </a:solidFill>
              </a:rPr>
              <a:t>Workers must balance their own grief while continuing to provide care, increasing vulnerability to compassion fatigue</a:t>
            </a:r>
          </a:p>
          <a:p>
            <a:r>
              <a:rPr lang="en-CA" sz="2000" dirty="0">
                <a:solidFill>
                  <a:schemeClr val="accent1"/>
                </a:solidFill>
              </a:rPr>
              <a:t>Compassion fatigue can lead to: </a:t>
            </a:r>
          </a:p>
          <a:p>
            <a:pPr lvl="1"/>
            <a:r>
              <a:rPr lang="en-CA" sz="2000" dirty="0">
                <a:solidFill>
                  <a:schemeClr val="accent1"/>
                </a:solidFill>
              </a:rPr>
              <a:t>Emotional numbness</a:t>
            </a:r>
          </a:p>
          <a:p>
            <a:pPr lvl="1"/>
            <a:r>
              <a:rPr lang="en-CA" sz="2000" dirty="0">
                <a:solidFill>
                  <a:schemeClr val="accent1"/>
                </a:solidFill>
              </a:rPr>
              <a:t>Absenteeism or presenteeism</a:t>
            </a:r>
          </a:p>
          <a:p>
            <a:pPr lvl="1"/>
            <a:r>
              <a:rPr lang="en-CA" sz="2000" dirty="0">
                <a:solidFill>
                  <a:schemeClr val="accent1"/>
                </a:solidFill>
              </a:rPr>
              <a:t>Workforce turnover</a:t>
            </a:r>
          </a:p>
          <a:p>
            <a:pPr lvl="1"/>
            <a:r>
              <a:rPr lang="en-CA" sz="2000" dirty="0">
                <a:solidFill>
                  <a:schemeClr val="accent1"/>
                </a:solidFill>
              </a:rPr>
              <a:t>Depression, anxiety, PTSD, insomnia</a:t>
            </a:r>
          </a:p>
          <a:p>
            <a:pPr lvl="1"/>
            <a:r>
              <a:rPr lang="en-CA" sz="2000" dirty="0">
                <a:solidFill>
                  <a:schemeClr val="accent1"/>
                </a:solidFill>
              </a:rPr>
              <a:t>Declining physical health</a:t>
            </a:r>
          </a:p>
          <a:p>
            <a:pPr marL="457200" lvl="1" indent="0" algn="r">
              <a:buNone/>
            </a:pPr>
            <a:r>
              <a:rPr lang="en-CA" sz="2000" dirty="0">
                <a:solidFill>
                  <a:schemeClr val="accent1"/>
                </a:solidFill>
              </a:rPr>
              <a:t>(Phillips et al., 2025)</a:t>
            </a:r>
          </a:p>
          <a:p>
            <a:endParaRPr lang="en-CA" dirty="0"/>
          </a:p>
        </p:txBody>
      </p:sp>
      <p:sp>
        <p:nvSpPr>
          <p:cNvPr id="4" name="TextBox 3">
            <a:extLst>
              <a:ext uri="{FF2B5EF4-FFF2-40B4-BE49-F238E27FC236}">
                <a16:creationId xmlns:a16="http://schemas.microsoft.com/office/drawing/2014/main" id="{1A5CAEE2-0E26-A91F-C8BE-BDDA341B0421}"/>
              </a:ext>
            </a:extLst>
          </p:cNvPr>
          <p:cNvSpPr txBox="1"/>
          <p:nvPr/>
        </p:nvSpPr>
        <p:spPr>
          <a:xfrm>
            <a:off x="9898380" y="5684520"/>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6291320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8F7120AD-BA64-BEC4-B849-ABCA484905DF}"/>
              </a:ext>
            </a:extLst>
          </p:cNvPr>
          <p:cNvPicPr>
            <a:picLocks noChangeAspect="1"/>
          </p:cNvPicPr>
          <p:nvPr/>
        </p:nvPicPr>
        <p:blipFill>
          <a:blip r:embed="rId3">
            <a:duotone>
              <a:schemeClr val="bg2">
                <a:shade val="45000"/>
                <a:satMod val="135000"/>
              </a:schemeClr>
              <a:prstClr val="white"/>
            </a:duotone>
            <a:extLst>
              <a:ext uri="{BEBA8EAE-BF5A-486C-A8C5-ECC9F3942E4B}">
                <a14:imgProps xmlns:a14="http://schemas.microsoft.com/office/drawing/2010/main">
                  <a14:imgLayer r:embed="rId4">
                    <a14:imgEffect>
                      <a14:artisticPencilSketch/>
                    </a14:imgEffect>
                  </a14:imgLayer>
                </a14:imgProps>
              </a:ext>
            </a:extLst>
          </a:blip>
          <a:srcRect/>
          <a:stretch>
            <a:fillRect/>
          </a:stretch>
        </p:blipFill>
        <p:spPr>
          <a:xfrm>
            <a:off x="-13798" y="-227168"/>
            <a:ext cx="12191980" cy="6857990"/>
          </a:xfrm>
          <a:prstGeom prst="rect">
            <a:avLst/>
          </a:prstGeom>
          <a:effectLst>
            <a:softEdge rad="635000"/>
          </a:effectLst>
        </p:spPr>
      </p:pic>
      <p:sp>
        <p:nvSpPr>
          <p:cNvPr id="2" name="Title 1">
            <a:extLst>
              <a:ext uri="{FF2B5EF4-FFF2-40B4-BE49-F238E27FC236}">
                <a16:creationId xmlns:a16="http://schemas.microsoft.com/office/drawing/2014/main" id="{8D09704E-63B9-2789-35EF-3A9CA0F4BD54}"/>
              </a:ext>
            </a:extLst>
          </p:cNvPr>
          <p:cNvSpPr>
            <a:spLocks noGrp="1"/>
          </p:cNvSpPr>
          <p:nvPr>
            <p:ph type="title"/>
          </p:nvPr>
        </p:nvSpPr>
        <p:spPr>
          <a:xfrm>
            <a:off x="838200" y="365125"/>
            <a:ext cx="10515600" cy="1325563"/>
          </a:xfrm>
        </p:spPr>
        <p:txBody>
          <a:bodyPr vert="horz" lIns="91440" tIns="45720" rIns="91440" bIns="45720" rtlCol="0" anchor="ctr">
            <a:normAutofit/>
          </a:bodyPr>
          <a:lstStyle/>
          <a:p>
            <a:pPr algn="ctr"/>
            <a:r>
              <a:rPr lang="en-US" dirty="0">
                <a:solidFill>
                  <a:schemeClr val="accent1"/>
                </a:solidFill>
              </a:rPr>
              <a:t>Culture and Stigma Leads to Unacknowledged Grief</a:t>
            </a:r>
          </a:p>
        </p:txBody>
      </p:sp>
      <p:sp>
        <p:nvSpPr>
          <p:cNvPr id="4" name="TextBox 3">
            <a:extLst>
              <a:ext uri="{FF2B5EF4-FFF2-40B4-BE49-F238E27FC236}">
                <a16:creationId xmlns:a16="http://schemas.microsoft.com/office/drawing/2014/main" id="{A4A80094-E70F-D241-52B0-1075F8A7BFD6}"/>
              </a:ext>
            </a:extLst>
          </p:cNvPr>
          <p:cNvSpPr txBox="1"/>
          <p:nvPr/>
        </p:nvSpPr>
        <p:spPr>
          <a:xfrm>
            <a:off x="8025765" y="5690093"/>
            <a:ext cx="3743325" cy="369332"/>
          </a:xfrm>
          <a:prstGeom prst="rect">
            <a:avLst/>
          </a:prstGeom>
          <a:noFill/>
        </p:spPr>
        <p:txBody>
          <a:bodyPr wrap="square" rtlCol="0">
            <a:spAutoFit/>
          </a:bodyPr>
          <a:lstStyle/>
          <a:p>
            <a:pPr marL="0" marR="0" lvl="0" indent="0" algn="l" defTabSz="914400" rtl="0" eaLnBrk="1" fontAlgn="auto" latinLnBrk="0" hangingPunct="1">
              <a:spcBef>
                <a:spcPts val="0"/>
              </a:spcBef>
              <a:spcAft>
                <a:spcPts val="600"/>
              </a:spcAft>
              <a:buClrTx/>
              <a:buSzTx/>
              <a:buFontTx/>
              <a:buNone/>
              <a:tabLst/>
              <a:defRPr/>
            </a:pPr>
            <a:r>
              <a:rPr kumimoji="0" lang="en-CA" b="0" i="0" u="none" strike="noStrike" kern="1200" cap="none" spc="0" normalizeH="0" baseline="0" noProof="0" dirty="0">
                <a:ln>
                  <a:noFill/>
                </a:ln>
                <a:solidFill>
                  <a:prstClr val="black"/>
                </a:solidFill>
                <a:effectLst/>
                <a:uLnTx/>
                <a:uFillTx/>
                <a:latin typeface="Aptos" panose="02110004020202020204"/>
                <a:ea typeface="+mn-ea"/>
                <a:cs typeface="+mn-cs"/>
              </a:rPr>
              <a:t>(Phillips et. al.,2025) </a:t>
            </a:r>
          </a:p>
        </p:txBody>
      </p:sp>
      <p:graphicFrame>
        <p:nvGraphicFramePr>
          <p:cNvPr id="23" name="Content Placeholder 2">
            <a:extLst>
              <a:ext uri="{FF2B5EF4-FFF2-40B4-BE49-F238E27FC236}">
                <a16:creationId xmlns:a16="http://schemas.microsoft.com/office/drawing/2014/main" id="{AE1A974E-AA54-2F2F-F6F5-02D8A02E9E23}"/>
              </a:ext>
            </a:extLst>
          </p:cNvPr>
          <p:cNvGraphicFramePr>
            <a:graphicFrameLocks noGrp="1"/>
          </p:cNvGraphicFramePr>
          <p:nvPr>
            <p:ph idx="1"/>
            <p:extLst>
              <p:ext uri="{D42A27DB-BD31-4B8C-83A1-F6EECF244321}">
                <p14:modId xmlns:p14="http://schemas.microsoft.com/office/powerpoint/2010/main" val="3866440280"/>
              </p:ext>
            </p:extLst>
          </p:nvPr>
        </p:nvGraphicFramePr>
        <p:xfrm>
          <a:off x="838200" y="1690688"/>
          <a:ext cx="10515600" cy="435133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9881DD2E-37A1-BBFD-16F3-E402EA67CEEB}"/>
              </a:ext>
            </a:extLst>
          </p:cNvPr>
          <p:cNvSpPr txBox="1"/>
          <p:nvPr/>
        </p:nvSpPr>
        <p:spPr>
          <a:xfrm>
            <a:off x="10239838" y="5761057"/>
            <a:ext cx="2019300" cy="369332"/>
          </a:xfrm>
          <a:prstGeom prst="rect">
            <a:avLst/>
          </a:prstGeom>
          <a:noFill/>
        </p:spPr>
        <p:txBody>
          <a:bodyPr wrap="square" rtlCol="0">
            <a:spAutoFit/>
          </a:bodyPr>
          <a:lstStyle/>
          <a:p>
            <a:r>
              <a:rPr lang="en-US" dirty="0">
                <a:solidFill>
                  <a:schemeClr val="bg1"/>
                </a:solidFill>
              </a:rPr>
              <a:t>Adapted for use by:</a:t>
            </a:r>
          </a:p>
        </p:txBody>
      </p:sp>
    </p:spTree>
    <p:extLst>
      <p:ext uri="{BB962C8B-B14F-4D97-AF65-F5344CB8AC3E}">
        <p14:creationId xmlns:p14="http://schemas.microsoft.com/office/powerpoint/2010/main" val="1523744274"/>
      </p:ext>
    </p:extLst>
  </p:cSld>
  <p:clrMapOvr>
    <a:masterClrMapping/>
  </p:clrMapOvr>
</p:sld>
</file>

<file path=ppt/theme/theme1.xml><?xml version="1.0" encoding="utf-8"?>
<a:theme xmlns:a="http://schemas.openxmlformats.org/drawingml/2006/main" name="White PowerPoint Theme">
  <a:themeElements>
    <a:clrScheme name="Hospice Colours">
      <a:dk1>
        <a:srgbClr val="2A5CAA"/>
      </a:dk1>
      <a:lt1>
        <a:sysClr val="window" lastClr="FFFFFF"/>
      </a:lt1>
      <a:dk2>
        <a:srgbClr val="508BE2"/>
      </a:dk2>
      <a:lt2>
        <a:srgbClr val="DDE4EC"/>
      </a:lt2>
      <a:accent1>
        <a:srgbClr val="000000"/>
      </a:accent1>
      <a:accent2>
        <a:srgbClr val="FFFFFF"/>
      </a:accent2>
      <a:accent3>
        <a:srgbClr val="A5A5A5"/>
      </a:accent3>
      <a:accent4>
        <a:srgbClr val="4472C4"/>
      </a:accent4>
      <a:accent5>
        <a:srgbClr val="5B9BD5"/>
      </a:accent5>
      <a:accent6>
        <a:srgbClr val="023160"/>
      </a:accent6>
      <a:hlink>
        <a:srgbClr val="4472C4"/>
      </a:hlink>
      <a:folHlink>
        <a:srgbClr val="954F72"/>
      </a:folHlink>
    </a:clrScheme>
    <a:fontScheme name="Hospice Fonts">
      <a:majorFont>
        <a:latin typeface="Myriad Roman Bold"/>
        <a:ea typeface=""/>
        <a:cs typeface=""/>
      </a:majorFont>
      <a:minorFont>
        <a:latin typeface="Myriad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hite PowerPoint Theme" id="{710DD613-0864-4046-BB50-6B37EE2C8E1F}" vid="{EC3F3C4E-2748-4EF1-AF83-C1804E7A29B6}"/>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White PowerPoint Theme</Template>
  <TotalTime>1431</TotalTime>
  <Words>3048</Words>
  <Application>Microsoft Office PowerPoint</Application>
  <PresentationFormat>Widescreen</PresentationFormat>
  <Paragraphs>186</Paragraphs>
  <Slides>22</Slides>
  <Notes>21</Notes>
  <HiddenSlides>0</HiddenSlides>
  <MMClips>1</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Aptos</vt:lpstr>
      <vt:lpstr>Aptos Display</vt:lpstr>
      <vt:lpstr>Arial</vt:lpstr>
      <vt:lpstr>Myriad Roman</vt:lpstr>
      <vt:lpstr>White PowerPoint Theme</vt:lpstr>
      <vt:lpstr>1_Office Theme</vt:lpstr>
      <vt:lpstr>Grief, Loss and Bereavement –  “The Art of the Visit” Module Four: Supporting Self-Care</vt:lpstr>
      <vt:lpstr>PowerPoint Presentation</vt:lpstr>
      <vt:lpstr>Think, pair and share</vt:lpstr>
      <vt:lpstr>The Hidden Weight of Professional Grief</vt:lpstr>
      <vt:lpstr>PowerPoint Presentation</vt:lpstr>
      <vt:lpstr>PowerPoint Presentation</vt:lpstr>
      <vt:lpstr>PowerPoint Presentation</vt:lpstr>
      <vt:lpstr>PowerPoint Presentation</vt:lpstr>
      <vt:lpstr>Culture and Stigma Leads to Unacknowledged Grief</vt:lpstr>
      <vt:lpstr>PowerPoint Presentation</vt:lpstr>
      <vt:lpstr>PowerPoint Presentation</vt:lpstr>
      <vt:lpstr>PowerPoint Presentation</vt:lpstr>
      <vt:lpstr>PowerPoint Presentation</vt:lpstr>
      <vt:lpstr>Where do we go from here? </vt:lpstr>
      <vt:lpstr>PowerPoint Presentation</vt:lpstr>
      <vt:lpstr>PowerPoint Presentation</vt:lpstr>
      <vt:lpstr>PowerPoint Presentation</vt:lpstr>
      <vt:lpstr>PowerPoint Presentation</vt:lpstr>
      <vt:lpstr>PowerPoint Presentation</vt:lpstr>
      <vt:lpstr>PowerPoint Presentation</vt:lpstr>
      <vt:lpstr>Our Learning Journey</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Alisha Leventis</dc:creator>
  <cp:lastModifiedBy>Alisha Leventis</cp:lastModifiedBy>
  <cp:revision>31</cp:revision>
  <dcterms:created xsi:type="dcterms:W3CDTF">2026-01-06T15:40:23Z</dcterms:created>
  <dcterms:modified xsi:type="dcterms:W3CDTF">2026-06-18T18:14:24Z</dcterms:modified>
</cp:coreProperties>
</file>